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7" r:id="rId6"/>
    <p:sldId id="289" r:id="rId7"/>
    <p:sldId id="297" r:id="rId8"/>
    <p:sldId id="258" r:id="rId9"/>
    <p:sldId id="278" r:id="rId10"/>
    <p:sldId id="292" r:id="rId11"/>
    <p:sldId id="294" r:id="rId12"/>
    <p:sldId id="295" r:id="rId13"/>
    <p:sldId id="293" r:id="rId14"/>
    <p:sldId id="299" r:id="rId15"/>
    <p:sldId id="298" r:id="rId16"/>
    <p:sldId id="280" r:id="rId17"/>
    <p:sldId id="270" r:id="rId18"/>
    <p:sldId id="306" r:id="rId19"/>
    <p:sldId id="305" r:id="rId20"/>
    <p:sldId id="271" r:id="rId21"/>
    <p:sldId id="282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C4ED84-6EAE-4BB9-A239-A4541838CFBF}" type="datetime1">
              <a:rPr lang="fr-FR" smtClean="0"/>
              <a:t>23/09/2023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49DA-9B4C-4C11-AFC5-1C9CC1D3D925}" type="datetime1">
              <a:rPr lang="fr-FR" smtClean="0"/>
              <a:pPr/>
              <a:t>23/09/2023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840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10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640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11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10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374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808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69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856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945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093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81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96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35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109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860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628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2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8" name="Graphisme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sme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sme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contenu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eux conten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DE MASQUE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31" name="Espace réservé de la date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32" name="Espace réservé du pied de page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33" name="Espace réservé du numéro de diapositive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sme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au graphique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fr-FR" noProof="0"/>
              <a:t>Cliquez sur l’icône pour ajouter un graphique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ce réservé de la date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37" name="Espace réservé du pied de page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7" name="Espace réservé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fr-FR" noProof="0"/>
              <a:t>Cliquez sur l’icône pour ajouter un graphique SmartArt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4 person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8 pers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5" name="Espace réservé d’imag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6" name="Espace réservé d’imag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7" name="Espace réservé d’imag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8" name="Espace réservé d’imag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3" name="Graphisme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sme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contenu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5" name="Espace réservé du contenu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dre du jou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sme 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6" name="Graphisme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sme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fr-FR" noProof="0"/>
              <a:t>Pitch Deck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4" name="Espace réservé du texte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pic>
        <p:nvPicPr>
          <p:cNvPr id="2" name="Graphisme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pic>
        <p:nvPicPr>
          <p:cNvPr id="5" name="Graphisme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ois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6.jp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8.jp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jp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453" y="2334222"/>
            <a:ext cx="12536905" cy="1122202"/>
          </a:xfrm>
        </p:spPr>
        <p:txBody>
          <a:bodyPr rtlCol="0">
            <a:scene3d>
              <a:camera prst="perspectiveAbove"/>
              <a:lightRig rig="threePt" dir="t"/>
            </a:scene3d>
          </a:bodyPr>
          <a:lstStyle/>
          <a:p>
            <a:pPr algn="ctr" rtl="0"/>
            <a:r>
              <a:rPr lang="fr-FR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fin d’année : application mobile ‘news’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042" y="5728613"/>
            <a:ext cx="1955323" cy="1122201"/>
          </a:xfrm>
        </p:spPr>
        <p:txBody>
          <a:bodyPr rtlCol="0">
            <a:normAutofit/>
          </a:bodyPr>
          <a:lstStyle/>
          <a:p>
            <a:pPr rtl="0"/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Réalisé par :</a:t>
            </a:r>
          </a:p>
          <a:p>
            <a:pPr rtl="0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ZAKARIA MAIRY</a:t>
            </a:r>
          </a:p>
        </p:txBody>
      </p: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F9F73D31-5BD8-6F27-A1A1-6D855EC44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1" y="0"/>
            <a:ext cx="3591641" cy="2107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D8B7B7A6-DE68-AC41-18D1-18C4A0EF06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1216" y="492447"/>
            <a:ext cx="4645515" cy="102980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F4002BF-089F-FF4A-050E-20143BF170EC}"/>
              </a:ext>
            </a:extLst>
          </p:cNvPr>
          <p:cNvSpPr txBox="1"/>
          <p:nvPr/>
        </p:nvSpPr>
        <p:spPr>
          <a:xfrm>
            <a:off x="3485322" y="5735798"/>
            <a:ext cx="4426226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71752" algn="ctr" defTabSz="914400" rtl="0" fontAlgn="auto" hangingPunct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Ingénierie Informatique et Réseaux</a:t>
            </a:r>
          </a:p>
          <a:p>
            <a:pPr marL="0" marR="0" lvl="0" indent="71752" algn="ctr" defTabSz="914400" rtl="0" fontAlgn="auto" hangingPunct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Option (IIR)</a:t>
            </a:r>
          </a:p>
          <a:p>
            <a:pPr marL="0" marR="0" lvl="0" indent="71752" algn="ctr" defTabSz="914400" rtl="0" fontAlgn="auto" hangingPunct="1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Année universitaire : 2023-2023</a:t>
            </a:r>
            <a:endParaRPr lang="fr-FR" sz="1600" b="0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911C6C23-1D80-8291-4B55-91F65262A7E9}"/>
              </a:ext>
            </a:extLst>
          </p:cNvPr>
          <p:cNvSpPr txBox="1">
            <a:spLocks/>
          </p:cNvSpPr>
          <p:nvPr/>
        </p:nvSpPr>
        <p:spPr>
          <a:xfrm>
            <a:off x="9283776" y="5728612"/>
            <a:ext cx="2637182" cy="1122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Encadré par :</a:t>
            </a: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NASSIMA AIT MANSOUR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87601"/>
            <a:ext cx="8421688" cy="1325563"/>
          </a:xfrm>
        </p:spPr>
        <p:txBody>
          <a:bodyPr rtlCol="0">
            <a:norm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000" b="0" i="0" u="none" strike="noStrike" kern="0" cap="none" spc="0" baseline="0" dirty="0">
                <a:solidFill>
                  <a:srgbClr val="FF0000"/>
                </a:solidFill>
                <a:uFillTx/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Conception </a:t>
            </a:r>
            <a:r>
              <a:rPr lang="fr-FR" sz="3000" kern="0" cap="none" spc="0" dirty="0">
                <a:solidFill>
                  <a:srgbClr val="FF0000"/>
                </a:solidFill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de projet</a:t>
            </a:r>
            <a:endParaRPr lang="en-IN" sz="3000" b="0" i="0" u="none" strike="noStrike" kern="1200" cap="none" spc="0" baseline="0" dirty="0">
              <a:solidFill>
                <a:srgbClr val="FF0000"/>
              </a:solidFill>
              <a:uFillTx/>
              <a:latin typeface="Times New Roman" panose="02020603050405020304" pitchFamily="18" charset="0"/>
              <a:ea typeface="Open Sans Condensed Light" pitchFamily="34"/>
              <a:cs typeface="Times New Roman" panose="02020603050405020304" pitchFamily="18" charset="0"/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21" name="Image 20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2D5451BB-2E47-5DE1-50A5-88D4B9F1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65" y="2101340"/>
            <a:ext cx="7722670" cy="4403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3">
            <a:extLst>
              <a:ext uri="{FF2B5EF4-FFF2-40B4-BE49-F238E27FC236}">
                <a16:creationId xmlns:a16="http://schemas.microsoft.com/office/drawing/2014/main" id="{4AA27F5D-3CF2-BED0-DD1A-96507356F37E}"/>
              </a:ext>
            </a:extLst>
          </p:cNvPr>
          <p:cNvSpPr txBox="1">
            <a:spLocks/>
          </p:cNvSpPr>
          <p:nvPr/>
        </p:nvSpPr>
        <p:spPr>
          <a:xfrm>
            <a:off x="1885156" y="924605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u="sng" spc="-75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Diagramme d’utilisation : </a:t>
            </a:r>
            <a:endParaRPr lang="en-IN" sz="2400" u="sng" cap="none" spc="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Open Sans Condensed Light" pitchFamily="3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6" name="Titre 3">
            <a:extLst>
              <a:ext uri="{FF2B5EF4-FFF2-40B4-BE49-F238E27FC236}">
                <a16:creationId xmlns:a16="http://schemas.microsoft.com/office/drawing/2014/main" id="{A0D8A6A2-52E3-DA16-2102-9F8A74228A25}"/>
              </a:ext>
            </a:extLst>
          </p:cNvPr>
          <p:cNvSpPr txBox="1">
            <a:spLocks/>
          </p:cNvSpPr>
          <p:nvPr/>
        </p:nvSpPr>
        <p:spPr>
          <a:xfrm>
            <a:off x="1885154" y="184206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u="sng" spc="-75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Diagramme de séquence : </a:t>
            </a:r>
            <a:endParaRPr lang="en-IN" sz="2400" u="sng" cap="none" spc="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Open Sans Condensed Light" pitchFamily="34"/>
              <a:cs typeface="Times New Roman" panose="02020603050405020304" pitchFamily="18" charset="0"/>
            </a:endParaRPr>
          </a:p>
        </p:txBody>
      </p:sp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2F35DD67-25D3-CAD0-793A-4D43D597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83" y="1509769"/>
            <a:ext cx="5763429" cy="490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57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2" name="Titre 3">
            <a:extLst>
              <a:ext uri="{FF2B5EF4-FFF2-40B4-BE49-F238E27FC236}">
                <a16:creationId xmlns:a16="http://schemas.microsoft.com/office/drawing/2014/main" id="{870670B7-7DDB-7EBF-0CC1-95515F2B3EBA}"/>
              </a:ext>
            </a:extLst>
          </p:cNvPr>
          <p:cNvSpPr txBox="1">
            <a:spLocks/>
          </p:cNvSpPr>
          <p:nvPr/>
        </p:nvSpPr>
        <p:spPr>
          <a:xfrm>
            <a:off x="1885155" y="283470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u="sng" spc="-75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Diagramme de classe : </a:t>
            </a:r>
            <a:endParaRPr lang="en-IN" sz="2400" u="sng" cap="none" spc="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Open Sans Condensed Light" pitchFamily="34"/>
              <a:cs typeface="Times New Roman" panose="02020603050405020304" pitchFamily="18" charset="0"/>
            </a:endParaRPr>
          </a:p>
        </p:txBody>
      </p:sp>
      <p:pic>
        <p:nvPicPr>
          <p:cNvPr id="7" name="Image 6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CDE5BD7-032A-CF60-3DD5-AD8D4D71B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22" y="1675294"/>
            <a:ext cx="7150555" cy="468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235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743" y="2414350"/>
            <a:ext cx="4179570" cy="1715531"/>
          </a:xfrm>
        </p:spPr>
        <p:txBody>
          <a:bodyPr rtlCol="0"/>
          <a:lstStyle/>
          <a:p>
            <a:pPr algn="ctr" rtl="0"/>
            <a:r>
              <a:rPr lang="en-IN" sz="4500" b="0" i="1" u="sng" strike="noStrike" kern="0" cap="none" spc="0" baseline="0" dirty="0">
                <a:solidFill>
                  <a:srgbClr val="FF0000"/>
                </a:solidFill>
                <a:uFillTx/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R</a:t>
            </a:r>
            <a:r>
              <a:rPr lang="fr-FR" sz="4500" b="0" i="1" u="sng" strike="noStrike" kern="0" cap="none" spc="0" baseline="0" dirty="0">
                <a:solidFill>
                  <a:srgbClr val="FF0000"/>
                </a:solidFill>
                <a:uFillTx/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é</a:t>
            </a:r>
            <a:r>
              <a:rPr lang="en-IN" sz="4500" b="0" i="1" u="sng" strike="noStrike" kern="0" cap="none" spc="0" baseline="0" dirty="0">
                <a:solidFill>
                  <a:srgbClr val="FF0000"/>
                </a:solidFill>
                <a:uFillTx/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alisation</a:t>
            </a:r>
            <a:endParaRPr lang="fr-FR" sz="4500" i="1" u="sng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600200"/>
            <a:ext cx="1708150" cy="492125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Pratique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378075"/>
            <a:ext cx="1182688" cy="49212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/>
              <a:t>Concurrent A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BF7EE2E1-DA9E-4645-BC0D-305C1F1211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83850" y="2168525"/>
            <a:ext cx="1708150" cy="1049338"/>
          </a:xfrm>
        </p:spPr>
        <p:txBody>
          <a:bodyPr rtlCol="0"/>
          <a:lstStyle/>
          <a:p>
            <a:pPr rtl="0"/>
            <a:r>
              <a:rPr lang="fr-FR"/>
              <a:t>Contoso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E8BD1918-91E9-45FF-B758-93DAFA9EAF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529013"/>
            <a:ext cx="1393825" cy="49212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/>
              <a:t>Abordable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810875" y="3529013"/>
            <a:ext cx="1381125" cy="492125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fr-FR" dirty="0"/>
              <a:t>Onéreux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25FED20-8F0E-4B86-88AD-F902806B2C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33913"/>
            <a:ext cx="1182688" cy="49212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/>
              <a:t>Concurrent B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568D7422-F48C-4829-8937-7DA701F33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459288"/>
            <a:ext cx="1182688" cy="49212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/>
              <a:t>Concurrent C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2329531A-E68A-4913-9B66-062FBAC6D24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09313" y="4321175"/>
            <a:ext cx="1182687" cy="49212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/>
              <a:t>Concurrent D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468938"/>
            <a:ext cx="1708150" cy="49212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/>
              <a:t>Peu pratique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69ADCED5-CED8-4991-9B1E-DB7381BE743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09313" y="5195888"/>
            <a:ext cx="1182687" cy="49212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fr-FR"/>
              <a:t>Concurrent 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13</a:t>
            </a:fld>
            <a:endParaRPr lang="fr-FR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F116CCE2-DE5B-4D04-8780-DE09E03B8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806" y="2334532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1930BF4B-0565-4413-BDB0-116E9B84F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8369" y="44211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AEC73B38-496F-4951-89EB-38E1A77E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4455" y="4595813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8658B547-4844-4FC2-9B4E-C8A8DF4D6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6444" y="4288517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B7890BF0-461E-41CE-AFC1-AD52C6B9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55806" y="5157788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63" name="Graphisme 61">
            <a:extLst>
              <a:ext uri="{FF2B5EF4-FFF2-40B4-BE49-F238E27FC236}">
                <a16:creationId xmlns:a16="http://schemas.microsoft.com/office/drawing/2014/main" id="{9201E1F5-4143-449F-8629-751D36001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4284" y="1355543"/>
            <a:ext cx="1519834" cy="1268594"/>
          </a:xfrm>
          <a:custGeom>
            <a:avLst/>
            <a:gdLst>
              <a:gd name="connsiteX0" fmla="*/ 625766 w 1590050"/>
              <a:gd name="connsiteY0" fmla="*/ 178826 h 1315433"/>
              <a:gd name="connsiteX1" fmla="*/ 284934 w 1590050"/>
              <a:gd name="connsiteY1" fmla="*/ 458195 h 1315433"/>
              <a:gd name="connsiteX2" fmla="*/ 236288 w 1590050"/>
              <a:gd name="connsiteY2" fmla="*/ 498087 h 1315433"/>
              <a:gd name="connsiteX3" fmla="*/ 70217 w 1590050"/>
              <a:gd name="connsiteY3" fmla="*/ 843983 h 1315433"/>
              <a:gd name="connsiteX4" fmla="*/ 651339 w 1590050"/>
              <a:gd name="connsiteY4" fmla="*/ 1315434 h 1315433"/>
              <a:gd name="connsiteX5" fmla="*/ 1079209 w 1590050"/>
              <a:gd name="connsiteY5" fmla="*/ 1264350 h 1315433"/>
              <a:gd name="connsiteX6" fmla="*/ 1430420 w 1590050"/>
              <a:gd name="connsiteY6" fmla="*/ 957844 h 1315433"/>
              <a:gd name="connsiteX7" fmla="*/ 1590051 w 1590050"/>
              <a:gd name="connsiteY7" fmla="*/ 536415 h 1315433"/>
              <a:gd name="connsiteX8" fmla="*/ 1277105 w 1590050"/>
              <a:gd name="connsiteY8" fmla="*/ 312883 h 1315433"/>
              <a:gd name="connsiteX9" fmla="*/ 913138 w 1590050"/>
              <a:gd name="connsiteY9" fmla="*/ 134119 h 1315433"/>
              <a:gd name="connsiteX10" fmla="*/ 536415 w 1590050"/>
              <a:gd name="connsiteY10" fmla="*/ 83035 h 1315433"/>
              <a:gd name="connsiteX11" fmla="*/ 191581 w 1590050"/>
              <a:gd name="connsiteY11" fmla="*/ 843983 h 1315433"/>
              <a:gd name="connsiteX12" fmla="*/ 146875 w 1590050"/>
              <a:gd name="connsiteY12" fmla="*/ 1149426 h 1315433"/>
              <a:gd name="connsiteX13" fmla="*/ 1245217 w 1590050"/>
              <a:gd name="connsiteY13" fmla="*/ 1289923 h 1315433"/>
              <a:gd name="connsiteX14" fmla="*/ 1519771 w 1590050"/>
              <a:gd name="connsiteY14" fmla="*/ 344834 h 1315433"/>
              <a:gd name="connsiteX15" fmla="*/ 798214 w 1590050"/>
              <a:gd name="connsiteY15" fmla="*/ 223532 h 1315433"/>
              <a:gd name="connsiteX16" fmla="*/ 0 w 1590050"/>
              <a:gd name="connsiteY16" fmla="*/ 699235 h 1315433"/>
              <a:gd name="connsiteX17" fmla="*/ 434247 w 1590050"/>
              <a:gd name="connsiteY17" fmla="*/ 1315434 h 1315433"/>
              <a:gd name="connsiteX18" fmla="*/ 1468686 w 1590050"/>
              <a:gd name="connsiteY18" fmla="*/ 1091964 h 1315433"/>
              <a:gd name="connsiteX19" fmla="*/ 1155804 w 1590050"/>
              <a:gd name="connsiteY19" fmla="*/ 0 h 1315433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146875 w 1590051"/>
              <a:gd name="connsiteY12" fmla="*/ 114942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625766 w 1590051"/>
              <a:gd name="connsiteY0" fmla="*/ 178826 h 1315434"/>
              <a:gd name="connsiteX1" fmla="*/ 284934 w 1590051"/>
              <a:gd name="connsiteY1" fmla="*/ 458195 h 1315434"/>
              <a:gd name="connsiteX2" fmla="*/ 236288 w 1590051"/>
              <a:gd name="connsiteY2" fmla="*/ 498087 h 1315434"/>
              <a:gd name="connsiteX3" fmla="*/ 70217 w 1590051"/>
              <a:gd name="connsiteY3" fmla="*/ 843983 h 1315434"/>
              <a:gd name="connsiteX4" fmla="*/ 651339 w 1590051"/>
              <a:gd name="connsiteY4" fmla="*/ 1315434 h 1315434"/>
              <a:gd name="connsiteX5" fmla="*/ 1079209 w 1590051"/>
              <a:gd name="connsiteY5" fmla="*/ 1264350 h 1315434"/>
              <a:gd name="connsiteX6" fmla="*/ 1430420 w 1590051"/>
              <a:gd name="connsiteY6" fmla="*/ 957844 h 1315434"/>
              <a:gd name="connsiteX7" fmla="*/ 1590051 w 1590051"/>
              <a:gd name="connsiteY7" fmla="*/ 536415 h 1315434"/>
              <a:gd name="connsiteX8" fmla="*/ 1277105 w 1590051"/>
              <a:gd name="connsiteY8" fmla="*/ 312883 h 1315434"/>
              <a:gd name="connsiteX9" fmla="*/ 913138 w 1590051"/>
              <a:gd name="connsiteY9" fmla="*/ 134119 h 1315434"/>
              <a:gd name="connsiteX10" fmla="*/ 536415 w 1590051"/>
              <a:gd name="connsiteY10" fmla="*/ 83035 h 1315434"/>
              <a:gd name="connsiteX11" fmla="*/ 290641 w 1590051"/>
              <a:gd name="connsiteY11" fmla="*/ 661103 h 1315434"/>
              <a:gd name="connsiteX12" fmla="*/ 344995 w 1590051"/>
              <a:gd name="connsiteY12" fmla="*/ 1019886 h 1315434"/>
              <a:gd name="connsiteX13" fmla="*/ 1245217 w 1590051"/>
              <a:gd name="connsiteY13" fmla="*/ 1289923 h 1315434"/>
              <a:gd name="connsiteX14" fmla="*/ 1519771 w 1590051"/>
              <a:gd name="connsiteY14" fmla="*/ 344834 h 1315434"/>
              <a:gd name="connsiteX15" fmla="*/ 798214 w 1590051"/>
              <a:gd name="connsiteY15" fmla="*/ 223532 h 1315434"/>
              <a:gd name="connsiteX16" fmla="*/ 0 w 1590051"/>
              <a:gd name="connsiteY16" fmla="*/ 699235 h 1315434"/>
              <a:gd name="connsiteX17" fmla="*/ 434247 w 1590051"/>
              <a:gd name="connsiteY17" fmla="*/ 1315434 h 1315434"/>
              <a:gd name="connsiteX18" fmla="*/ 1468686 w 1590051"/>
              <a:gd name="connsiteY18" fmla="*/ 1091964 h 1315434"/>
              <a:gd name="connsiteX19" fmla="*/ 1155804 w 1590051"/>
              <a:gd name="connsiteY19" fmla="*/ 0 h 1315434"/>
              <a:gd name="connsiteX20" fmla="*/ 625766 w 1590051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727997 w 1519834"/>
              <a:gd name="connsiteY15" fmla="*/ 22353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360203 w 1519834"/>
              <a:gd name="connsiteY6" fmla="*/ 95784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398469 w 1519834"/>
              <a:gd name="connsiteY18" fmla="*/ 10919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15434"/>
              <a:gd name="connsiteX1" fmla="*/ 214717 w 1519834"/>
              <a:gd name="connsiteY1" fmla="*/ 458195 h 1315434"/>
              <a:gd name="connsiteX2" fmla="*/ 166071 w 1519834"/>
              <a:gd name="connsiteY2" fmla="*/ 498087 h 1315434"/>
              <a:gd name="connsiteX3" fmla="*/ 0 w 1519834"/>
              <a:gd name="connsiteY3" fmla="*/ 843983 h 1315434"/>
              <a:gd name="connsiteX4" fmla="*/ 581122 w 1519834"/>
              <a:gd name="connsiteY4" fmla="*/ 1315434 h 1315434"/>
              <a:gd name="connsiteX5" fmla="*/ 1008992 w 1519834"/>
              <a:gd name="connsiteY5" fmla="*/ 1264350 h 1315434"/>
              <a:gd name="connsiteX6" fmla="*/ 1253523 w 1519834"/>
              <a:gd name="connsiteY6" fmla="*/ 912124 h 1315434"/>
              <a:gd name="connsiteX7" fmla="*/ 1519834 w 1519834"/>
              <a:gd name="connsiteY7" fmla="*/ 536415 h 1315434"/>
              <a:gd name="connsiteX8" fmla="*/ 1206888 w 1519834"/>
              <a:gd name="connsiteY8" fmla="*/ 312883 h 1315434"/>
              <a:gd name="connsiteX9" fmla="*/ 842921 w 1519834"/>
              <a:gd name="connsiteY9" fmla="*/ 134119 h 1315434"/>
              <a:gd name="connsiteX10" fmla="*/ 466198 w 1519834"/>
              <a:gd name="connsiteY10" fmla="*/ 83035 h 1315434"/>
              <a:gd name="connsiteX11" fmla="*/ 220424 w 1519834"/>
              <a:gd name="connsiteY11" fmla="*/ 661103 h 1315434"/>
              <a:gd name="connsiteX12" fmla="*/ 274778 w 1519834"/>
              <a:gd name="connsiteY12" fmla="*/ 1019886 h 1315434"/>
              <a:gd name="connsiteX13" fmla="*/ 1175000 w 1519834"/>
              <a:gd name="connsiteY13" fmla="*/ 1289923 h 1315434"/>
              <a:gd name="connsiteX14" fmla="*/ 1449554 w 1519834"/>
              <a:gd name="connsiteY14" fmla="*/ 344834 h 1315434"/>
              <a:gd name="connsiteX15" fmla="*/ 331757 w 1519834"/>
              <a:gd name="connsiteY15" fmla="*/ 162572 h 1315434"/>
              <a:gd name="connsiteX16" fmla="*/ 105043 w 1519834"/>
              <a:gd name="connsiteY16" fmla="*/ 722095 h 1315434"/>
              <a:gd name="connsiteX17" fmla="*/ 364030 w 1519834"/>
              <a:gd name="connsiteY17" fmla="*/ 1315434 h 1315434"/>
              <a:gd name="connsiteX18" fmla="*/ 1428949 w 1519834"/>
              <a:gd name="connsiteY18" fmla="*/ 939564 h 1315434"/>
              <a:gd name="connsiteX19" fmla="*/ 1085587 w 1519834"/>
              <a:gd name="connsiteY19" fmla="*/ 0 h 1315434"/>
              <a:gd name="connsiteX20" fmla="*/ 555549 w 1519834"/>
              <a:gd name="connsiteY20" fmla="*/ 178826 h 131543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64030 w 1519834"/>
              <a:gd name="connsiteY17" fmla="*/ 131543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178826 h 1345914"/>
              <a:gd name="connsiteX1" fmla="*/ 214717 w 1519834"/>
              <a:gd name="connsiteY1" fmla="*/ 458195 h 1345914"/>
              <a:gd name="connsiteX2" fmla="*/ 166071 w 1519834"/>
              <a:gd name="connsiteY2" fmla="*/ 498087 h 1345914"/>
              <a:gd name="connsiteX3" fmla="*/ 0 w 1519834"/>
              <a:gd name="connsiteY3" fmla="*/ 843983 h 1345914"/>
              <a:gd name="connsiteX4" fmla="*/ 741142 w 1519834"/>
              <a:gd name="connsiteY4" fmla="*/ 1345914 h 1345914"/>
              <a:gd name="connsiteX5" fmla="*/ 1008992 w 1519834"/>
              <a:gd name="connsiteY5" fmla="*/ 1264350 h 1345914"/>
              <a:gd name="connsiteX6" fmla="*/ 1253523 w 1519834"/>
              <a:gd name="connsiteY6" fmla="*/ 912124 h 1345914"/>
              <a:gd name="connsiteX7" fmla="*/ 1519834 w 1519834"/>
              <a:gd name="connsiteY7" fmla="*/ 536415 h 1345914"/>
              <a:gd name="connsiteX8" fmla="*/ 1206888 w 1519834"/>
              <a:gd name="connsiteY8" fmla="*/ 312883 h 1345914"/>
              <a:gd name="connsiteX9" fmla="*/ 842921 w 1519834"/>
              <a:gd name="connsiteY9" fmla="*/ 134119 h 1345914"/>
              <a:gd name="connsiteX10" fmla="*/ 466198 w 1519834"/>
              <a:gd name="connsiteY10" fmla="*/ 83035 h 1345914"/>
              <a:gd name="connsiteX11" fmla="*/ 220424 w 1519834"/>
              <a:gd name="connsiteY11" fmla="*/ 661103 h 1345914"/>
              <a:gd name="connsiteX12" fmla="*/ 274778 w 1519834"/>
              <a:gd name="connsiteY12" fmla="*/ 1019886 h 1345914"/>
              <a:gd name="connsiteX13" fmla="*/ 1175000 w 1519834"/>
              <a:gd name="connsiteY13" fmla="*/ 1289923 h 1345914"/>
              <a:gd name="connsiteX14" fmla="*/ 1449554 w 1519834"/>
              <a:gd name="connsiteY14" fmla="*/ 344834 h 1345914"/>
              <a:gd name="connsiteX15" fmla="*/ 331757 w 1519834"/>
              <a:gd name="connsiteY15" fmla="*/ 162572 h 1345914"/>
              <a:gd name="connsiteX16" fmla="*/ 105043 w 1519834"/>
              <a:gd name="connsiteY16" fmla="*/ 722095 h 1345914"/>
              <a:gd name="connsiteX17" fmla="*/ 356410 w 1519834"/>
              <a:gd name="connsiteY17" fmla="*/ 1246854 h 1345914"/>
              <a:gd name="connsiteX18" fmla="*/ 1428949 w 1519834"/>
              <a:gd name="connsiteY18" fmla="*/ 939564 h 1345914"/>
              <a:gd name="connsiteX19" fmla="*/ 1085587 w 1519834"/>
              <a:gd name="connsiteY19" fmla="*/ 0 h 1345914"/>
              <a:gd name="connsiteX20" fmla="*/ 555549 w 1519834"/>
              <a:gd name="connsiteY20" fmla="*/ 178826 h 1345914"/>
              <a:gd name="connsiteX0" fmla="*/ 555549 w 1519834"/>
              <a:gd name="connsiteY0" fmla="*/ 95791 h 1262879"/>
              <a:gd name="connsiteX1" fmla="*/ 214717 w 1519834"/>
              <a:gd name="connsiteY1" fmla="*/ 375160 h 1262879"/>
              <a:gd name="connsiteX2" fmla="*/ 166071 w 1519834"/>
              <a:gd name="connsiteY2" fmla="*/ 415052 h 1262879"/>
              <a:gd name="connsiteX3" fmla="*/ 0 w 1519834"/>
              <a:gd name="connsiteY3" fmla="*/ 760948 h 1262879"/>
              <a:gd name="connsiteX4" fmla="*/ 741142 w 1519834"/>
              <a:gd name="connsiteY4" fmla="*/ 1262879 h 1262879"/>
              <a:gd name="connsiteX5" fmla="*/ 1008992 w 1519834"/>
              <a:gd name="connsiteY5" fmla="*/ 1181315 h 1262879"/>
              <a:gd name="connsiteX6" fmla="*/ 1253523 w 1519834"/>
              <a:gd name="connsiteY6" fmla="*/ 829089 h 1262879"/>
              <a:gd name="connsiteX7" fmla="*/ 1519834 w 1519834"/>
              <a:gd name="connsiteY7" fmla="*/ 453380 h 1262879"/>
              <a:gd name="connsiteX8" fmla="*/ 1206888 w 1519834"/>
              <a:gd name="connsiteY8" fmla="*/ 229848 h 1262879"/>
              <a:gd name="connsiteX9" fmla="*/ 842921 w 1519834"/>
              <a:gd name="connsiteY9" fmla="*/ 51084 h 1262879"/>
              <a:gd name="connsiteX10" fmla="*/ 466198 w 1519834"/>
              <a:gd name="connsiteY10" fmla="*/ 0 h 1262879"/>
              <a:gd name="connsiteX11" fmla="*/ 220424 w 1519834"/>
              <a:gd name="connsiteY11" fmla="*/ 578068 h 1262879"/>
              <a:gd name="connsiteX12" fmla="*/ 274778 w 1519834"/>
              <a:gd name="connsiteY12" fmla="*/ 936851 h 1262879"/>
              <a:gd name="connsiteX13" fmla="*/ 1175000 w 1519834"/>
              <a:gd name="connsiteY13" fmla="*/ 1206888 h 1262879"/>
              <a:gd name="connsiteX14" fmla="*/ 1449554 w 1519834"/>
              <a:gd name="connsiteY14" fmla="*/ 261799 h 1262879"/>
              <a:gd name="connsiteX15" fmla="*/ 331757 w 1519834"/>
              <a:gd name="connsiteY15" fmla="*/ 79537 h 1262879"/>
              <a:gd name="connsiteX16" fmla="*/ 105043 w 1519834"/>
              <a:gd name="connsiteY16" fmla="*/ 639060 h 1262879"/>
              <a:gd name="connsiteX17" fmla="*/ 356410 w 1519834"/>
              <a:gd name="connsiteY17" fmla="*/ 1163819 h 1262879"/>
              <a:gd name="connsiteX18" fmla="*/ 1428949 w 1519834"/>
              <a:gd name="connsiteY18" fmla="*/ 856529 h 1262879"/>
              <a:gd name="connsiteX19" fmla="*/ 1055107 w 1519834"/>
              <a:gd name="connsiteY19" fmla="*/ 61745 h 1262879"/>
              <a:gd name="connsiteX20" fmla="*/ 555549 w 1519834"/>
              <a:gd name="connsiteY20" fmla="*/ 95791 h 1262879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428949 w 1519834"/>
              <a:gd name="connsiteY18" fmla="*/ 85652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055107 w 1519834"/>
              <a:gd name="connsiteY19" fmla="*/ 61745 h 1268594"/>
              <a:gd name="connsiteX20" fmla="*/ 555549 w 1519834"/>
              <a:gd name="connsiteY20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203699 w 1519834"/>
              <a:gd name="connsiteY19" fmla="*/ 4892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  <a:gd name="connsiteX0" fmla="*/ 555549 w 1519834"/>
              <a:gd name="connsiteY0" fmla="*/ 95791 h 1268594"/>
              <a:gd name="connsiteX1" fmla="*/ 214717 w 1519834"/>
              <a:gd name="connsiteY1" fmla="*/ 375160 h 1268594"/>
              <a:gd name="connsiteX2" fmla="*/ 166071 w 1519834"/>
              <a:gd name="connsiteY2" fmla="*/ 415052 h 1268594"/>
              <a:gd name="connsiteX3" fmla="*/ 0 w 1519834"/>
              <a:gd name="connsiteY3" fmla="*/ 760948 h 1268594"/>
              <a:gd name="connsiteX4" fmla="*/ 741142 w 1519834"/>
              <a:gd name="connsiteY4" fmla="*/ 1262879 h 1268594"/>
              <a:gd name="connsiteX5" fmla="*/ 1008992 w 1519834"/>
              <a:gd name="connsiteY5" fmla="*/ 1181315 h 1268594"/>
              <a:gd name="connsiteX6" fmla="*/ 1253523 w 1519834"/>
              <a:gd name="connsiteY6" fmla="*/ 829089 h 1268594"/>
              <a:gd name="connsiteX7" fmla="*/ 1519834 w 1519834"/>
              <a:gd name="connsiteY7" fmla="*/ 453380 h 1268594"/>
              <a:gd name="connsiteX8" fmla="*/ 1206888 w 1519834"/>
              <a:gd name="connsiteY8" fmla="*/ 229848 h 1268594"/>
              <a:gd name="connsiteX9" fmla="*/ 842921 w 1519834"/>
              <a:gd name="connsiteY9" fmla="*/ 51084 h 1268594"/>
              <a:gd name="connsiteX10" fmla="*/ 466198 w 1519834"/>
              <a:gd name="connsiteY10" fmla="*/ 0 h 1268594"/>
              <a:gd name="connsiteX11" fmla="*/ 220424 w 1519834"/>
              <a:gd name="connsiteY11" fmla="*/ 578068 h 1268594"/>
              <a:gd name="connsiteX12" fmla="*/ 274778 w 1519834"/>
              <a:gd name="connsiteY12" fmla="*/ 936851 h 1268594"/>
              <a:gd name="connsiteX13" fmla="*/ 1175000 w 1519834"/>
              <a:gd name="connsiteY13" fmla="*/ 1206888 h 1268594"/>
              <a:gd name="connsiteX14" fmla="*/ 1449554 w 1519834"/>
              <a:gd name="connsiteY14" fmla="*/ 261799 h 1268594"/>
              <a:gd name="connsiteX15" fmla="*/ 331757 w 1519834"/>
              <a:gd name="connsiteY15" fmla="*/ 79537 h 1268594"/>
              <a:gd name="connsiteX16" fmla="*/ 105043 w 1519834"/>
              <a:gd name="connsiteY16" fmla="*/ 639060 h 1268594"/>
              <a:gd name="connsiteX17" fmla="*/ 489760 w 1519834"/>
              <a:gd name="connsiteY17" fmla="*/ 1268594 h 1268594"/>
              <a:gd name="connsiteX18" fmla="*/ 1371799 w 1519834"/>
              <a:gd name="connsiteY18" fmla="*/ 989879 h 1268594"/>
              <a:gd name="connsiteX19" fmla="*/ 1489449 w 1519834"/>
              <a:gd name="connsiteY19" fmla="*/ 641626 h 1268594"/>
              <a:gd name="connsiteX20" fmla="*/ 1055107 w 1519834"/>
              <a:gd name="connsiteY20" fmla="*/ 61745 h 1268594"/>
              <a:gd name="connsiteX21" fmla="*/ 555549 w 1519834"/>
              <a:gd name="connsiteY21" fmla="*/ 95791 h 126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9834" h="1268594">
                <a:moveTo>
                  <a:pt x="555549" y="95791"/>
                </a:moveTo>
                <a:lnTo>
                  <a:pt x="214717" y="375160"/>
                </a:lnTo>
                <a:lnTo>
                  <a:pt x="166071" y="415052"/>
                </a:lnTo>
                <a:lnTo>
                  <a:pt x="0" y="760948"/>
                </a:lnTo>
                <a:lnTo>
                  <a:pt x="741142" y="1262879"/>
                </a:lnTo>
                <a:lnTo>
                  <a:pt x="1008992" y="1181315"/>
                </a:lnTo>
                <a:lnTo>
                  <a:pt x="1253523" y="829089"/>
                </a:lnTo>
                <a:lnTo>
                  <a:pt x="1519834" y="453380"/>
                </a:lnTo>
                <a:lnTo>
                  <a:pt x="1206888" y="229848"/>
                </a:lnTo>
                <a:lnTo>
                  <a:pt x="842921" y="51084"/>
                </a:lnTo>
                <a:lnTo>
                  <a:pt x="466198" y="0"/>
                </a:lnTo>
                <a:lnTo>
                  <a:pt x="220424" y="578068"/>
                </a:lnTo>
                <a:lnTo>
                  <a:pt x="274778" y="936851"/>
                </a:lnTo>
                <a:lnTo>
                  <a:pt x="1175000" y="1206888"/>
                </a:lnTo>
                <a:lnTo>
                  <a:pt x="1449554" y="261799"/>
                </a:lnTo>
                <a:lnTo>
                  <a:pt x="331757" y="79537"/>
                </a:lnTo>
                <a:lnTo>
                  <a:pt x="105043" y="639060"/>
                </a:lnTo>
                <a:lnTo>
                  <a:pt x="489760" y="1268594"/>
                </a:lnTo>
                <a:lnTo>
                  <a:pt x="1371799" y="989879"/>
                </a:lnTo>
                <a:lnTo>
                  <a:pt x="1489449" y="641626"/>
                </a:lnTo>
                <a:lnTo>
                  <a:pt x="1055107" y="61745"/>
                </a:lnTo>
                <a:lnTo>
                  <a:pt x="555549" y="95791"/>
                </a:lnTo>
                <a:close/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/>
          </a:p>
        </p:txBody>
      </p:sp>
      <p:pic>
        <p:nvPicPr>
          <p:cNvPr id="45" name="Image 4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BA139AD1-CA33-3E0D-D21E-FBEDBC93A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2009" y="1345099"/>
            <a:ext cx="6480000" cy="463361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47" name="Image 46" descr="Une image contenant texte, capture d’écran, gadget, Téléphone mobile&#10;&#10;Description générée automatiquement">
            <a:extLst>
              <a:ext uri="{FF2B5EF4-FFF2-40B4-BE49-F238E27FC236}">
                <a16:creationId xmlns:a16="http://schemas.microsoft.com/office/drawing/2014/main" id="{C0837702-59F8-0295-091A-5376F29A9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9" y="1616090"/>
            <a:ext cx="2160000" cy="4091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9" name="Titre 1">
            <a:extLst>
              <a:ext uri="{FF2B5EF4-FFF2-40B4-BE49-F238E27FC236}">
                <a16:creationId xmlns:a16="http://schemas.microsoft.com/office/drawing/2014/main" id="{1D0EA83A-78A4-6667-306C-6EC4990ACDE2}"/>
              </a:ext>
            </a:extLst>
          </p:cNvPr>
          <p:cNvSpPr txBox="1">
            <a:spLocks/>
          </p:cNvSpPr>
          <p:nvPr/>
        </p:nvSpPr>
        <p:spPr>
          <a:xfrm>
            <a:off x="1295399" y="0"/>
            <a:ext cx="417957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i="1" kern="0" cap="none" spc="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Interface Home :</a:t>
            </a:r>
            <a:endParaRPr lang="fr-FR" sz="2500" i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15</a:t>
            </a:fld>
            <a:endParaRPr lang="fr-FR"/>
          </a:p>
        </p:txBody>
      </p:sp>
      <p:pic>
        <p:nvPicPr>
          <p:cNvPr id="3" name="Image 2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6F6443F6-C202-5A07-0A34-6F252846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5643" y="1191374"/>
            <a:ext cx="5760000" cy="468728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Image 4" descr="Une image contenant capture d’écran, texte, nombre, conception&#10;&#10;Description générée automatiquement">
            <a:extLst>
              <a:ext uri="{FF2B5EF4-FFF2-40B4-BE49-F238E27FC236}">
                <a16:creationId xmlns:a16="http://schemas.microsoft.com/office/drawing/2014/main" id="{28E6E7A5-C8A3-F653-268A-31739CC41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573" y="1638039"/>
            <a:ext cx="2160000" cy="4005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AEAF606-69D4-C314-6D10-869F7CAEBB4D}"/>
              </a:ext>
            </a:extLst>
          </p:cNvPr>
          <p:cNvSpPr txBox="1">
            <a:spLocks/>
          </p:cNvSpPr>
          <p:nvPr/>
        </p:nvSpPr>
        <p:spPr>
          <a:xfrm>
            <a:off x="1573573" y="-77492"/>
            <a:ext cx="417957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i="1" kern="0" cap="none" spc="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Interface </a:t>
            </a:r>
            <a:r>
              <a:rPr lang="fr-FR" sz="2500" i="1" kern="0" cap="none" spc="0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SearchBar</a:t>
            </a:r>
            <a:r>
              <a:rPr lang="fr-FR" sz="2500" i="1" kern="0" cap="none" spc="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 :</a:t>
            </a:r>
            <a:endParaRPr lang="fr-FR" sz="2500" i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390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16</a:t>
            </a:fld>
            <a:endParaRPr lang="fr-FR"/>
          </a:p>
        </p:txBody>
      </p:sp>
      <p:pic>
        <p:nvPicPr>
          <p:cNvPr id="3" name="Image 2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6599D12-CB94-222A-0F66-227A14742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7061" y="1265485"/>
            <a:ext cx="5940000" cy="4536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Image 4" descr="Une image contenant texte, capture d’écran, conception, modèle&#10;&#10;Description générée automatiquement">
            <a:extLst>
              <a:ext uri="{FF2B5EF4-FFF2-40B4-BE49-F238E27FC236}">
                <a16:creationId xmlns:a16="http://schemas.microsoft.com/office/drawing/2014/main" id="{153AC097-4AF5-7546-B2FF-1FD5691F9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57" y="1653009"/>
            <a:ext cx="1980000" cy="3760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C675DE5-D44D-47A6-292B-E0195C043BBF}"/>
              </a:ext>
            </a:extLst>
          </p:cNvPr>
          <p:cNvSpPr txBox="1">
            <a:spLocks/>
          </p:cNvSpPr>
          <p:nvPr/>
        </p:nvSpPr>
        <p:spPr>
          <a:xfrm>
            <a:off x="1201200" y="94972"/>
            <a:ext cx="417957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i="1" kern="0" cap="none" spc="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Interface </a:t>
            </a:r>
            <a:r>
              <a:rPr lang="fr-FR" sz="2500" i="1" kern="0" cap="none" spc="0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Search</a:t>
            </a:r>
            <a:r>
              <a:rPr lang="fr-FR" sz="2500" i="1" kern="0" cap="none" spc="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rPr>
              <a:t> :</a:t>
            </a:r>
            <a:endParaRPr lang="fr-FR" sz="2500" i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146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95C5E2A4-5402-204B-ECAE-49934CB1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061" y="1785557"/>
            <a:ext cx="5589070" cy="1325563"/>
          </a:xfrm>
        </p:spPr>
        <p:txBody>
          <a:bodyPr>
            <a:normAutofit/>
          </a:bodyPr>
          <a:lstStyle/>
          <a:p>
            <a:r>
              <a:rPr lang="fr-FR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: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17</a:t>
            </a:fld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video">
            <a:hlinkClick r:id="" action="ppaction://media"/>
            <a:extLst>
              <a:ext uri="{FF2B5EF4-FFF2-40B4-BE49-F238E27FC236}">
                <a16:creationId xmlns:a16="http://schemas.microsoft.com/office/drawing/2014/main" id="{3633274B-98DA-25FF-E677-B3906D32CE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8516" y="791493"/>
            <a:ext cx="3114260" cy="55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7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18</a:t>
            </a:fld>
            <a:endParaRPr lang="fr-FR"/>
          </a:p>
        </p:txBody>
      </p:sp>
      <p:sp>
        <p:nvSpPr>
          <p:cNvPr id="41" name="Titre 19">
            <a:extLst>
              <a:ext uri="{FF2B5EF4-FFF2-40B4-BE49-F238E27FC236}">
                <a16:creationId xmlns:a16="http://schemas.microsoft.com/office/drawing/2014/main" id="{0C30F1E8-F59C-475A-C108-9161503E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465" y="2540931"/>
            <a:ext cx="5589070" cy="1325563"/>
          </a:xfrm>
        </p:spPr>
        <p:txBody>
          <a:bodyPr>
            <a:normAutofit/>
          </a:bodyPr>
          <a:lstStyle/>
          <a:p>
            <a:r>
              <a:rPr lang="fr-FR" sz="600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FR" sz="5500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  <p:grpSp>
        <p:nvGrpSpPr>
          <p:cNvPr id="60" name="Group 109">
            <a:extLst>
              <a:ext uri="{FF2B5EF4-FFF2-40B4-BE49-F238E27FC236}">
                <a16:creationId xmlns:a16="http://schemas.microsoft.com/office/drawing/2014/main" id="{3E3018C2-4BA8-13BD-73C2-E0EEBFCE0D66}"/>
              </a:ext>
            </a:extLst>
          </p:cNvPr>
          <p:cNvGrpSpPr/>
          <p:nvPr/>
        </p:nvGrpSpPr>
        <p:grpSpPr>
          <a:xfrm>
            <a:off x="1176110" y="742586"/>
            <a:ext cx="10120048" cy="5641300"/>
            <a:chOff x="1176110" y="745601"/>
            <a:chExt cx="10120048" cy="5641300"/>
          </a:xfrm>
        </p:grpSpPr>
        <p:sp>
          <p:nvSpPr>
            <p:cNvPr id="61" name="Oval 55">
              <a:extLst>
                <a:ext uri="{FF2B5EF4-FFF2-40B4-BE49-F238E27FC236}">
                  <a16:creationId xmlns:a16="http://schemas.microsoft.com/office/drawing/2014/main" id="{DDA4E140-47BC-9752-E002-E225F586126A}"/>
                </a:ext>
              </a:extLst>
            </p:cNvPr>
            <p:cNvSpPr/>
            <p:nvPr/>
          </p:nvSpPr>
          <p:spPr>
            <a:xfrm>
              <a:off x="1176110" y="1493507"/>
              <a:ext cx="4446160" cy="444616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blipFill>
              <a:blip r:embed="rId3">
                <a:alphaModFix/>
              </a:blip>
              <a:tile/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BE5EA491-A778-CDC0-9F3E-D7A4CB5C3BA7}"/>
                </a:ext>
              </a:extLst>
            </p:cNvPr>
            <p:cNvSpPr/>
            <p:nvPr/>
          </p:nvSpPr>
          <p:spPr>
            <a:xfrm>
              <a:off x="1526938" y="1744583"/>
              <a:ext cx="3701408" cy="370140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76205" dir="2700000" algn="tl">
                <a:srgbClr val="595959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 dirty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63" name="Rectangle: Rounded Corners 19">
              <a:extLst>
                <a:ext uri="{FF2B5EF4-FFF2-40B4-BE49-F238E27FC236}">
                  <a16:creationId xmlns:a16="http://schemas.microsoft.com/office/drawing/2014/main" id="{3950B51B-6B60-0458-5A89-80F8346EE458}"/>
                </a:ext>
              </a:extLst>
            </p:cNvPr>
            <p:cNvSpPr/>
            <p:nvPr/>
          </p:nvSpPr>
          <p:spPr>
            <a:xfrm>
              <a:off x="5619289" y="745601"/>
              <a:ext cx="3691880" cy="803547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gradFill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64" name="Rectangle: Rounded Corners 20">
              <a:extLst>
                <a:ext uri="{FF2B5EF4-FFF2-40B4-BE49-F238E27FC236}">
                  <a16:creationId xmlns:a16="http://schemas.microsoft.com/office/drawing/2014/main" id="{1A0AD250-EF9C-85A2-DC92-3D95F28521F6}"/>
                </a:ext>
              </a:extLst>
            </p:cNvPr>
            <p:cNvSpPr/>
            <p:nvPr/>
          </p:nvSpPr>
          <p:spPr>
            <a:xfrm>
              <a:off x="6831802" y="1599276"/>
              <a:ext cx="3691880" cy="803547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gradFill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65" name="Rectangle: Rounded Corners 21">
              <a:extLst>
                <a:ext uri="{FF2B5EF4-FFF2-40B4-BE49-F238E27FC236}">
                  <a16:creationId xmlns:a16="http://schemas.microsoft.com/office/drawing/2014/main" id="{233E64EA-490C-1293-F030-0B10A7DEF1DC}"/>
                </a:ext>
              </a:extLst>
            </p:cNvPr>
            <p:cNvSpPr/>
            <p:nvPr/>
          </p:nvSpPr>
          <p:spPr>
            <a:xfrm>
              <a:off x="7604278" y="2505648"/>
              <a:ext cx="3691880" cy="803547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gradFill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66" name="Rectangle: Rounded Corners 22">
              <a:extLst>
                <a:ext uri="{FF2B5EF4-FFF2-40B4-BE49-F238E27FC236}">
                  <a16:creationId xmlns:a16="http://schemas.microsoft.com/office/drawing/2014/main" id="{1DD70944-6AD7-7DC0-787D-B3D95FE9FB8D}"/>
                </a:ext>
              </a:extLst>
            </p:cNvPr>
            <p:cNvSpPr/>
            <p:nvPr/>
          </p:nvSpPr>
          <p:spPr>
            <a:xfrm>
              <a:off x="7322149" y="3486305"/>
              <a:ext cx="3691880" cy="803547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gradFill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67" name="Rectangle: Rounded Corners 23">
              <a:extLst>
                <a:ext uri="{FF2B5EF4-FFF2-40B4-BE49-F238E27FC236}">
                  <a16:creationId xmlns:a16="http://schemas.microsoft.com/office/drawing/2014/main" id="{878D0921-8835-1E43-21C7-4BF5786A6C83}"/>
                </a:ext>
              </a:extLst>
            </p:cNvPr>
            <p:cNvSpPr/>
            <p:nvPr/>
          </p:nvSpPr>
          <p:spPr>
            <a:xfrm>
              <a:off x="7139542" y="4390554"/>
              <a:ext cx="3691880" cy="803547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gradFill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68" name="Freeform: Shape 32">
              <a:extLst>
                <a:ext uri="{FF2B5EF4-FFF2-40B4-BE49-F238E27FC236}">
                  <a16:creationId xmlns:a16="http://schemas.microsoft.com/office/drawing/2014/main" id="{1EBE8D92-7DC8-6E7D-45AA-B3F474241D03}"/>
                </a:ext>
              </a:extLst>
            </p:cNvPr>
            <p:cNvSpPr/>
            <p:nvPr/>
          </p:nvSpPr>
          <p:spPr>
            <a:xfrm>
              <a:off x="3582847" y="1010604"/>
              <a:ext cx="2688153" cy="53762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88152"/>
                <a:gd name="f7" fmla="val 5376300"/>
                <a:gd name="f8" fmla="val 2"/>
                <a:gd name="f9" fmla="val 1484626"/>
                <a:gd name="f10" fmla="val 1203526"/>
                <a:gd name="f11" fmla="val 2688150"/>
                <a:gd name="f12" fmla="val 4172775"/>
                <a:gd name="f13" fmla="val 5268071"/>
                <a:gd name="f14" fmla="val 186213"/>
                <a:gd name="f15" fmla="val 5258902"/>
                <a:gd name="f16" fmla="val 1522494"/>
                <a:gd name="f17" fmla="val 5126571"/>
                <a:gd name="f18" fmla="val 2565270"/>
                <a:gd name="f19" fmla="val 4026109"/>
                <a:gd name="f20" fmla="val 2688151"/>
                <a:gd name="f21" fmla="val 1350193"/>
                <a:gd name="f22" fmla="val 249732"/>
                <a:gd name="f23" fmla="val 117401"/>
                <a:gd name="f24" fmla="val 108231"/>
                <a:gd name="f25" fmla="+- 0 0 -90"/>
                <a:gd name="f26" fmla="*/ f3 1 2688152"/>
                <a:gd name="f27" fmla="*/ f4 1 5376300"/>
                <a:gd name="f28" fmla="+- f7 0 f5"/>
                <a:gd name="f29" fmla="+- f6 0 f5"/>
                <a:gd name="f30" fmla="*/ f25 f0 1"/>
                <a:gd name="f31" fmla="*/ f29 1 2688152"/>
                <a:gd name="f32" fmla="*/ f28 1 5376300"/>
                <a:gd name="f33" fmla="*/ 0 f29 1"/>
                <a:gd name="f34" fmla="*/ 0 f28 1"/>
                <a:gd name="f35" fmla="*/ 2 f29 1"/>
                <a:gd name="f36" fmla="*/ 2688152 f29 1"/>
                <a:gd name="f37" fmla="*/ 2688150 f28 1"/>
                <a:gd name="f38" fmla="*/ 5376300 f28 1"/>
                <a:gd name="f39" fmla="*/ 5268071 f28 1"/>
                <a:gd name="f40" fmla="*/ 186213 f29 1"/>
                <a:gd name="f41" fmla="*/ 5258902 f28 1"/>
                <a:gd name="f42" fmla="*/ 2565270 f29 1"/>
                <a:gd name="f43" fmla="*/ 2688151 f28 1"/>
                <a:gd name="f44" fmla="*/ 117401 f28 1"/>
                <a:gd name="f45" fmla="*/ 108231 f28 1"/>
                <a:gd name="f46" fmla="*/ f30 1 f2"/>
                <a:gd name="f47" fmla="*/ f33 1 2688152"/>
                <a:gd name="f48" fmla="*/ f34 1 5376300"/>
                <a:gd name="f49" fmla="*/ f35 1 2688152"/>
                <a:gd name="f50" fmla="*/ f36 1 2688152"/>
                <a:gd name="f51" fmla="*/ f37 1 5376300"/>
                <a:gd name="f52" fmla="*/ f38 1 5376300"/>
                <a:gd name="f53" fmla="*/ f39 1 5376300"/>
                <a:gd name="f54" fmla="*/ f40 1 2688152"/>
                <a:gd name="f55" fmla="*/ f41 1 5376300"/>
                <a:gd name="f56" fmla="*/ f42 1 2688152"/>
                <a:gd name="f57" fmla="*/ f43 1 5376300"/>
                <a:gd name="f58" fmla="*/ f44 1 5376300"/>
                <a:gd name="f59" fmla="*/ f45 1 5376300"/>
                <a:gd name="f60" fmla="*/ f5 1 f31"/>
                <a:gd name="f61" fmla="*/ f6 1 f31"/>
                <a:gd name="f62" fmla="*/ f5 1 f32"/>
                <a:gd name="f63" fmla="*/ f7 1 f32"/>
                <a:gd name="f64" fmla="+- f46 0 f1"/>
                <a:gd name="f65" fmla="*/ f47 1 f31"/>
                <a:gd name="f66" fmla="*/ f48 1 f32"/>
                <a:gd name="f67" fmla="*/ f49 1 f31"/>
                <a:gd name="f68" fmla="*/ f50 1 f31"/>
                <a:gd name="f69" fmla="*/ f51 1 f32"/>
                <a:gd name="f70" fmla="*/ f52 1 f32"/>
                <a:gd name="f71" fmla="*/ f53 1 f32"/>
                <a:gd name="f72" fmla="*/ f54 1 f31"/>
                <a:gd name="f73" fmla="*/ f55 1 f32"/>
                <a:gd name="f74" fmla="*/ f56 1 f31"/>
                <a:gd name="f75" fmla="*/ f57 1 f32"/>
                <a:gd name="f76" fmla="*/ f58 1 f32"/>
                <a:gd name="f77" fmla="*/ f59 1 f32"/>
                <a:gd name="f78" fmla="*/ f60 f26 1"/>
                <a:gd name="f79" fmla="*/ f61 f26 1"/>
                <a:gd name="f80" fmla="*/ f63 f27 1"/>
                <a:gd name="f81" fmla="*/ f62 f27 1"/>
                <a:gd name="f82" fmla="*/ f65 f26 1"/>
                <a:gd name="f83" fmla="*/ f66 f27 1"/>
                <a:gd name="f84" fmla="*/ f67 f26 1"/>
                <a:gd name="f85" fmla="*/ f68 f26 1"/>
                <a:gd name="f86" fmla="*/ f69 f27 1"/>
                <a:gd name="f87" fmla="*/ f70 f27 1"/>
                <a:gd name="f88" fmla="*/ f71 f27 1"/>
                <a:gd name="f89" fmla="*/ f72 f26 1"/>
                <a:gd name="f90" fmla="*/ f73 f27 1"/>
                <a:gd name="f91" fmla="*/ f74 f26 1"/>
                <a:gd name="f92" fmla="*/ f75 f27 1"/>
                <a:gd name="f93" fmla="*/ f76 f27 1"/>
                <a:gd name="f94" fmla="*/ f77 f2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64">
                  <a:pos x="f82" y="f83"/>
                </a:cxn>
                <a:cxn ang="f64">
                  <a:pos x="f84" y="f83"/>
                </a:cxn>
                <a:cxn ang="f64">
                  <a:pos x="f85" y="f86"/>
                </a:cxn>
                <a:cxn ang="f64">
                  <a:pos x="f84" y="f87"/>
                </a:cxn>
                <a:cxn ang="f64">
                  <a:pos x="f82" y="f87"/>
                </a:cxn>
                <a:cxn ang="f64">
                  <a:pos x="f82" y="f88"/>
                </a:cxn>
                <a:cxn ang="f64">
                  <a:pos x="f89" y="f90"/>
                </a:cxn>
                <a:cxn ang="f64">
                  <a:pos x="f91" y="f92"/>
                </a:cxn>
                <a:cxn ang="f64">
                  <a:pos x="f89" y="f93"/>
                </a:cxn>
                <a:cxn ang="f64">
                  <a:pos x="f82" y="f94"/>
                </a:cxn>
              </a:cxnLst>
              <a:rect l="f78" t="f81" r="f79" b="f80"/>
              <a:pathLst>
                <a:path w="2688152" h="5376300">
                  <a:moveTo>
                    <a:pt x="f5" y="f5"/>
                  </a:moveTo>
                  <a:lnTo>
                    <a:pt x="f8" y="f5"/>
                  </a:lnTo>
                  <a:cubicBezTo>
                    <a:pt x="f9" y="f5"/>
                    <a:pt x="f6" y="f10"/>
                    <a:pt x="f6" y="f11"/>
                  </a:cubicBezTo>
                  <a:cubicBezTo>
                    <a:pt x="f6" y="f12"/>
                    <a:pt x="f9" y="f7"/>
                    <a:pt x="f8" y="f7"/>
                  </a:cubicBezTo>
                  <a:lnTo>
                    <a:pt x="f5" y="f7"/>
                  </a:lnTo>
                  <a:lnTo>
                    <a:pt x="f5" y="f13"/>
                  </a:lnTo>
                  <a:lnTo>
                    <a:pt x="f14" y="f15"/>
                  </a:lnTo>
                  <a:cubicBezTo>
                    <a:pt x="f16" y="f17"/>
                    <a:pt x="f18" y="f19"/>
                    <a:pt x="f18" y="f20"/>
                  </a:cubicBezTo>
                  <a:cubicBezTo>
                    <a:pt x="f18" y="f21"/>
                    <a:pt x="f16" y="f22"/>
                    <a:pt x="f14" y="f23"/>
                  </a:cubicBezTo>
                  <a:lnTo>
                    <a:pt x="f5" y="f24"/>
                  </a:lnTo>
                  <a:close/>
                </a:path>
              </a:pathLst>
            </a:custGeom>
            <a:gradFill>
              <a:gsLst>
                <a:gs pos="0">
                  <a:srgbClr val="FFD63A"/>
                </a:gs>
                <a:gs pos="100000">
                  <a:srgbClr val="F4941D"/>
                </a:gs>
              </a:gsLst>
              <a:lin ang="5400000"/>
            </a:gradFill>
            <a:ln w="82552" cap="rnd">
              <a:solidFill>
                <a:srgbClr val="F2F2F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 dirty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69" name="Oval 33">
              <a:extLst>
                <a:ext uri="{FF2B5EF4-FFF2-40B4-BE49-F238E27FC236}">
                  <a16:creationId xmlns:a16="http://schemas.microsoft.com/office/drawing/2014/main" id="{4626A768-CA42-D23E-86A5-E644EC13C23D}"/>
                </a:ext>
              </a:extLst>
            </p:cNvPr>
            <p:cNvSpPr/>
            <p:nvPr/>
          </p:nvSpPr>
          <p:spPr>
            <a:xfrm>
              <a:off x="4211497" y="971147"/>
              <a:ext cx="352446" cy="35244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D539"/>
            </a:solidFill>
            <a:ln cap="flat">
              <a:noFill/>
              <a:prstDash val="solid"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70" name="Oval 34">
              <a:extLst>
                <a:ext uri="{FF2B5EF4-FFF2-40B4-BE49-F238E27FC236}">
                  <a16:creationId xmlns:a16="http://schemas.microsoft.com/office/drawing/2014/main" id="{1AC040EE-2C91-11F0-DC3F-977AEFEC4475}"/>
                </a:ext>
              </a:extLst>
            </p:cNvPr>
            <p:cNvSpPr/>
            <p:nvPr/>
          </p:nvSpPr>
          <p:spPr>
            <a:xfrm>
              <a:off x="5362955" y="1824813"/>
              <a:ext cx="352446" cy="35244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9951F"/>
            </a:solidFill>
            <a:ln cap="flat">
              <a:noFill/>
              <a:prstDash val="solid"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71" name="Oval 35">
              <a:extLst>
                <a:ext uri="{FF2B5EF4-FFF2-40B4-BE49-F238E27FC236}">
                  <a16:creationId xmlns:a16="http://schemas.microsoft.com/office/drawing/2014/main" id="{0FDF5723-2928-A54F-3355-6BF946933906}"/>
                </a:ext>
              </a:extLst>
            </p:cNvPr>
            <p:cNvSpPr/>
            <p:nvPr/>
          </p:nvSpPr>
          <p:spPr>
            <a:xfrm>
              <a:off x="5884383" y="2737064"/>
              <a:ext cx="352446" cy="35244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CC499B"/>
            </a:solidFill>
            <a:ln cap="flat">
              <a:noFill/>
              <a:prstDash val="solid"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72" name="Oval 36">
              <a:extLst>
                <a:ext uri="{FF2B5EF4-FFF2-40B4-BE49-F238E27FC236}">
                  <a16:creationId xmlns:a16="http://schemas.microsoft.com/office/drawing/2014/main" id="{421299FE-DFB0-E470-9C30-AFF48B1E3868}"/>
                </a:ext>
              </a:extLst>
            </p:cNvPr>
            <p:cNvSpPr/>
            <p:nvPr/>
          </p:nvSpPr>
          <p:spPr>
            <a:xfrm>
              <a:off x="6048691" y="3701280"/>
              <a:ext cx="352446" cy="35244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64539E"/>
            </a:solidFill>
            <a:ln cap="flat">
              <a:noFill/>
              <a:prstDash val="solid"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73" name="Oval 37">
              <a:extLst>
                <a:ext uri="{FF2B5EF4-FFF2-40B4-BE49-F238E27FC236}">
                  <a16:creationId xmlns:a16="http://schemas.microsoft.com/office/drawing/2014/main" id="{2403850B-9863-085B-4098-85A9FC3943E9}"/>
                </a:ext>
              </a:extLst>
            </p:cNvPr>
            <p:cNvSpPr/>
            <p:nvPr/>
          </p:nvSpPr>
          <p:spPr>
            <a:xfrm>
              <a:off x="5806257" y="4627430"/>
              <a:ext cx="352446" cy="35244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AECD"/>
            </a:solidFill>
            <a:ln cap="flat">
              <a:noFill/>
              <a:prstDash val="solid"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cxnSp>
          <p:nvCxnSpPr>
            <p:cNvPr id="74" name="Straight Connector 40">
              <a:extLst>
                <a:ext uri="{FF2B5EF4-FFF2-40B4-BE49-F238E27FC236}">
                  <a16:creationId xmlns:a16="http://schemas.microsoft.com/office/drawing/2014/main" id="{47A1AAF2-B2C1-BEA1-E3AA-AB034F7CAB08}"/>
                </a:ext>
              </a:extLst>
            </p:cNvPr>
            <p:cNvCxnSpPr>
              <a:stCxn id="69" idx="1"/>
              <a:endCxn id="63" idx="3"/>
            </p:cNvCxnSpPr>
            <p:nvPr/>
          </p:nvCxnSpPr>
          <p:spPr>
            <a:xfrm>
              <a:off x="4563943" y="1147370"/>
              <a:ext cx="1055346" cy="5"/>
            </a:xfrm>
            <a:prstGeom prst="straightConnector1">
              <a:avLst/>
            </a:prstGeom>
            <a:noFill/>
            <a:ln w="12701" cap="rnd">
              <a:solidFill>
                <a:srgbClr val="BFBFBF"/>
              </a:solidFill>
              <a:prstDash val="solid"/>
              <a:miter/>
            </a:ln>
          </p:spPr>
        </p:cxnSp>
        <p:cxnSp>
          <p:nvCxnSpPr>
            <p:cNvPr id="75" name="Straight Connector 41">
              <a:extLst>
                <a:ext uri="{FF2B5EF4-FFF2-40B4-BE49-F238E27FC236}">
                  <a16:creationId xmlns:a16="http://schemas.microsoft.com/office/drawing/2014/main" id="{E782B823-B00B-3A8F-E356-5D0256B810FC}"/>
                </a:ext>
              </a:extLst>
            </p:cNvPr>
            <p:cNvCxnSpPr>
              <a:stCxn id="70" idx="1"/>
              <a:endCxn id="64" idx="3"/>
            </p:cNvCxnSpPr>
            <p:nvPr/>
          </p:nvCxnSpPr>
          <p:spPr>
            <a:xfrm>
              <a:off x="5715401" y="2001036"/>
              <a:ext cx="1116401" cy="14"/>
            </a:xfrm>
            <a:prstGeom prst="straightConnector1">
              <a:avLst/>
            </a:prstGeom>
            <a:noFill/>
            <a:ln w="12701" cap="rnd">
              <a:solidFill>
                <a:srgbClr val="BFBFBF"/>
              </a:solidFill>
              <a:prstDash val="solid"/>
              <a:miter/>
            </a:ln>
          </p:spPr>
        </p:cxnSp>
        <p:cxnSp>
          <p:nvCxnSpPr>
            <p:cNvPr id="76" name="Straight Connector 44">
              <a:extLst>
                <a:ext uri="{FF2B5EF4-FFF2-40B4-BE49-F238E27FC236}">
                  <a16:creationId xmlns:a16="http://schemas.microsoft.com/office/drawing/2014/main" id="{B319B59C-35CD-4FF1-4DFB-4B78649763B8}"/>
                </a:ext>
              </a:extLst>
            </p:cNvPr>
            <p:cNvCxnSpPr>
              <a:stCxn id="71" idx="1"/>
              <a:endCxn id="65" idx="3"/>
            </p:cNvCxnSpPr>
            <p:nvPr/>
          </p:nvCxnSpPr>
          <p:spPr>
            <a:xfrm flipV="1">
              <a:off x="6236829" y="2907422"/>
              <a:ext cx="1367449" cy="5865"/>
            </a:xfrm>
            <a:prstGeom prst="straightConnector1">
              <a:avLst/>
            </a:prstGeom>
            <a:noFill/>
            <a:ln w="12701" cap="rnd">
              <a:solidFill>
                <a:srgbClr val="BFBFBF"/>
              </a:solidFill>
              <a:prstDash val="solid"/>
              <a:miter/>
            </a:ln>
          </p:spPr>
        </p:cxnSp>
        <p:cxnSp>
          <p:nvCxnSpPr>
            <p:cNvPr id="77" name="Straight Connector 47">
              <a:extLst>
                <a:ext uri="{FF2B5EF4-FFF2-40B4-BE49-F238E27FC236}">
                  <a16:creationId xmlns:a16="http://schemas.microsoft.com/office/drawing/2014/main" id="{42AD1C79-A705-FEBF-6D26-B3A5F85C16DC}"/>
                </a:ext>
              </a:extLst>
            </p:cNvPr>
            <p:cNvCxnSpPr>
              <a:stCxn id="72" idx="1"/>
              <a:endCxn id="66" idx="3"/>
            </p:cNvCxnSpPr>
            <p:nvPr/>
          </p:nvCxnSpPr>
          <p:spPr>
            <a:xfrm>
              <a:off x="6401137" y="3877503"/>
              <a:ext cx="921012" cy="10576"/>
            </a:xfrm>
            <a:prstGeom prst="straightConnector1">
              <a:avLst/>
            </a:prstGeom>
            <a:noFill/>
            <a:ln w="12701" cap="rnd">
              <a:solidFill>
                <a:srgbClr val="BFBFBF"/>
              </a:solidFill>
              <a:prstDash val="solid"/>
              <a:miter/>
            </a:ln>
          </p:spPr>
        </p:cxnSp>
        <p:cxnSp>
          <p:nvCxnSpPr>
            <p:cNvPr id="78" name="Straight Connector 50">
              <a:extLst>
                <a:ext uri="{FF2B5EF4-FFF2-40B4-BE49-F238E27FC236}">
                  <a16:creationId xmlns:a16="http://schemas.microsoft.com/office/drawing/2014/main" id="{27CE2220-FAF9-B67F-8FB5-3D0B1178B264}"/>
                </a:ext>
              </a:extLst>
            </p:cNvPr>
            <p:cNvCxnSpPr>
              <a:stCxn id="73" idx="1"/>
              <a:endCxn id="67" idx="3"/>
            </p:cNvCxnSpPr>
            <p:nvPr/>
          </p:nvCxnSpPr>
          <p:spPr>
            <a:xfrm flipV="1">
              <a:off x="6158703" y="4792328"/>
              <a:ext cx="980839" cy="11325"/>
            </a:xfrm>
            <a:prstGeom prst="straightConnector1">
              <a:avLst/>
            </a:prstGeom>
            <a:noFill/>
            <a:ln w="12701" cap="rnd">
              <a:solidFill>
                <a:srgbClr val="BFBFBF"/>
              </a:solidFill>
              <a:prstDash val="solid"/>
              <a:miter/>
            </a:ln>
          </p:spPr>
        </p:cxnSp>
        <p:sp>
          <p:nvSpPr>
            <p:cNvPr id="79" name="Oval 58">
              <a:extLst>
                <a:ext uri="{FF2B5EF4-FFF2-40B4-BE49-F238E27FC236}">
                  <a16:creationId xmlns:a16="http://schemas.microsoft.com/office/drawing/2014/main" id="{278039A2-0F27-C64E-AFDE-E99ED08DD3DA}"/>
                </a:ext>
              </a:extLst>
            </p:cNvPr>
            <p:cNvSpPr/>
            <p:nvPr/>
          </p:nvSpPr>
          <p:spPr>
            <a:xfrm>
              <a:off x="5791288" y="765526"/>
              <a:ext cx="643883" cy="6438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63494" dir="2700000" algn="tl">
                <a:srgbClr val="40404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0" name="Oval 59">
              <a:extLst>
                <a:ext uri="{FF2B5EF4-FFF2-40B4-BE49-F238E27FC236}">
                  <a16:creationId xmlns:a16="http://schemas.microsoft.com/office/drawing/2014/main" id="{1BF94643-8458-059E-2741-3E6CD884CF0D}"/>
                </a:ext>
              </a:extLst>
            </p:cNvPr>
            <p:cNvSpPr/>
            <p:nvPr/>
          </p:nvSpPr>
          <p:spPr>
            <a:xfrm>
              <a:off x="7000692" y="1688183"/>
              <a:ext cx="643883" cy="6438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63494" dir="2700000" algn="tl">
                <a:srgbClr val="40404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1" name="Oval 60">
              <a:extLst>
                <a:ext uri="{FF2B5EF4-FFF2-40B4-BE49-F238E27FC236}">
                  <a16:creationId xmlns:a16="http://schemas.microsoft.com/office/drawing/2014/main" id="{3C52F9D3-5D40-30CA-8160-AFD611836D2D}"/>
                </a:ext>
              </a:extLst>
            </p:cNvPr>
            <p:cNvSpPr/>
            <p:nvPr/>
          </p:nvSpPr>
          <p:spPr>
            <a:xfrm>
              <a:off x="7748113" y="2591345"/>
              <a:ext cx="643883" cy="6438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63494" dir="2700000" algn="tl">
                <a:srgbClr val="40404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2" name="Oval 61">
              <a:extLst>
                <a:ext uri="{FF2B5EF4-FFF2-40B4-BE49-F238E27FC236}">
                  <a16:creationId xmlns:a16="http://schemas.microsoft.com/office/drawing/2014/main" id="{1B522D96-FDD0-9520-3EB1-6E2665EE1CD6}"/>
                </a:ext>
              </a:extLst>
            </p:cNvPr>
            <p:cNvSpPr/>
            <p:nvPr/>
          </p:nvSpPr>
          <p:spPr>
            <a:xfrm>
              <a:off x="7426171" y="3555562"/>
              <a:ext cx="643883" cy="6438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63494" dir="2700000" algn="tl">
                <a:srgbClr val="40404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3" name="Oval 62">
              <a:extLst>
                <a:ext uri="{FF2B5EF4-FFF2-40B4-BE49-F238E27FC236}">
                  <a16:creationId xmlns:a16="http://schemas.microsoft.com/office/drawing/2014/main" id="{7A319C11-03B1-99C7-B537-AD66807A9146}"/>
                </a:ext>
              </a:extLst>
            </p:cNvPr>
            <p:cNvSpPr/>
            <p:nvPr/>
          </p:nvSpPr>
          <p:spPr>
            <a:xfrm>
              <a:off x="7198211" y="4488158"/>
              <a:ext cx="643883" cy="64388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63494" dir="2700000" algn="tl">
                <a:srgbClr val="40404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4" name="Oval 63">
              <a:extLst>
                <a:ext uri="{FF2B5EF4-FFF2-40B4-BE49-F238E27FC236}">
                  <a16:creationId xmlns:a16="http://schemas.microsoft.com/office/drawing/2014/main" id="{54C483BA-5D94-DAA2-7760-8D62142FA7ED}"/>
                </a:ext>
              </a:extLst>
            </p:cNvPr>
            <p:cNvSpPr/>
            <p:nvPr/>
          </p:nvSpPr>
          <p:spPr>
            <a:xfrm>
              <a:off x="1662141" y="1956669"/>
              <a:ext cx="3474098" cy="34740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15873" cap="rnd">
              <a:solidFill>
                <a:srgbClr val="BFBFBF"/>
              </a:solidFill>
              <a:custDash>
                <a:ds d="200000" sp="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 dirty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5" name="Oval 64">
              <a:extLst>
                <a:ext uri="{FF2B5EF4-FFF2-40B4-BE49-F238E27FC236}">
                  <a16:creationId xmlns:a16="http://schemas.microsoft.com/office/drawing/2014/main" id="{31BC8A36-474A-6536-C9CB-936681D15FBB}"/>
                </a:ext>
              </a:extLst>
            </p:cNvPr>
            <p:cNvSpPr/>
            <p:nvPr/>
          </p:nvSpPr>
          <p:spPr>
            <a:xfrm>
              <a:off x="1716447" y="2010125"/>
              <a:ext cx="3367186" cy="336718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15873" cap="rnd">
              <a:solidFill>
                <a:srgbClr val="BFBFBF"/>
              </a:solidFill>
              <a:custDash>
                <a:ds d="900107" sp="700107"/>
                <a:ds d="200000" sp="700107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6" name="Oval 65">
              <a:extLst>
                <a:ext uri="{FF2B5EF4-FFF2-40B4-BE49-F238E27FC236}">
                  <a16:creationId xmlns:a16="http://schemas.microsoft.com/office/drawing/2014/main" id="{AA9AE02B-42A0-E1F0-20A0-C791E53178FA}"/>
                </a:ext>
              </a:extLst>
            </p:cNvPr>
            <p:cNvSpPr/>
            <p:nvPr/>
          </p:nvSpPr>
          <p:spPr>
            <a:xfrm>
              <a:off x="3340614" y="1928954"/>
              <a:ext cx="112105" cy="112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B0F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7" name="Oval 66">
              <a:extLst>
                <a:ext uri="{FF2B5EF4-FFF2-40B4-BE49-F238E27FC236}">
                  <a16:creationId xmlns:a16="http://schemas.microsoft.com/office/drawing/2014/main" id="{DFB90A2C-B171-A23D-7CEE-33A5098F8755}"/>
                </a:ext>
              </a:extLst>
            </p:cNvPr>
            <p:cNvSpPr/>
            <p:nvPr/>
          </p:nvSpPr>
          <p:spPr>
            <a:xfrm>
              <a:off x="3340614" y="5344265"/>
              <a:ext cx="112105" cy="112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B0F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8" name="Oval 67">
              <a:extLst>
                <a:ext uri="{FF2B5EF4-FFF2-40B4-BE49-F238E27FC236}">
                  <a16:creationId xmlns:a16="http://schemas.microsoft.com/office/drawing/2014/main" id="{3153DA22-879E-DFFC-31A7-86B456668FE4}"/>
                </a:ext>
              </a:extLst>
            </p:cNvPr>
            <p:cNvSpPr/>
            <p:nvPr/>
          </p:nvSpPr>
          <p:spPr>
            <a:xfrm>
              <a:off x="5062081" y="3637666"/>
              <a:ext cx="112105" cy="112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B0F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9" name="Oval 68">
              <a:extLst>
                <a:ext uri="{FF2B5EF4-FFF2-40B4-BE49-F238E27FC236}">
                  <a16:creationId xmlns:a16="http://schemas.microsoft.com/office/drawing/2014/main" id="{3120D0AF-DC8B-2CC8-8A0A-FBEAB2140E95}"/>
                </a:ext>
              </a:extLst>
            </p:cNvPr>
            <p:cNvSpPr/>
            <p:nvPr/>
          </p:nvSpPr>
          <p:spPr>
            <a:xfrm>
              <a:off x="1647456" y="3637666"/>
              <a:ext cx="112105" cy="112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B0F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pic>
          <p:nvPicPr>
            <p:cNvPr id="90" name="Graphic 70" descr="Laptop">
              <a:extLst>
                <a:ext uri="{FF2B5EF4-FFF2-40B4-BE49-F238E27FC236}">
                  <a16:creationId xmlns:a16="http://schemas.microsoft.com/office/drawing/2014/main" id="{03896486-0C9F-A29C-2D15-2D0BFF653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2051" y="2697964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1" name="Graphic 72" descr="Monitor">
              <a:extLst>
                <a:ext uri="{FF2B5EF4-FFF2-40B4-BE49-F238E27FC236}">
                  <a16:creationId xmlns:a16="http://schemas.microsoft.com/office/drawing/2014/main" id="{93B90D48-22BD-0440-832E-8AD7EDE91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58274" y="3683084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2" name="Graphic 74" descr="Smart Phone">
              <a:extLst>
                <a:ext uri="{FF2B5EF4-FFF2-40B4-BE49-F238E27FC236}">
                  <a16:creationId xmlns:a16="http://schemas.microsoft.com/office/drawing/2014/main" id="{CE518A5A-CFF9-A11B-A668-8675875F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97212" y="88947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3" name="Graphic 76" descr="Tablet">
              <a:extLst>
                <a:ext uri="{FF2B5EF4-FFF2-40B4-BE49-F238E27FC236}">
                  <a16:creationId xmlns:a16="http://schemas.microsoft.com/office/drawing/2014/main" id="{48AB7249-790E-B401-4A90-2B9FF3A9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24154" y="1830528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4" name="Graphic 78" descr="Computer">
              <a:extLst>
                <a:ext uri="{FF2B5EF4-FFF2-40B4-BE49-F238E27FC236}">
                  <a16:creationId xmlns:a16="http://schemas.microsoft.com/office/drawing/2014/main" id="{6E47EAE4-0FAC-92F4-4FCA-E70E8354D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08177" y="4634115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5" name="Graphic 80" descr="Single gear">
              <a:extLst>
                <a:ext uri="{FF2B5EF4-FFF2-40B4-BE49-F238E27FC236}">
                  <a16:creationId xmlns:a16="http://schemas.microsoft.com/office/drawing/2014/main" id="{C8DE90F5-5EBC-105B-F1AC-67AE976E7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63642" y="4575419"/>
              <a:ext cx="359999" cy="35999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6" name="Graphic 82" descr="Stopwatch">
              <a:extLst>
                <a:ext uri="{FF2B5EF4-FFF2-40B4-BE49-F238E27FC236}">
                  <a16:creationId xmlns:a16="http://schemas.microsoft.com/office/drawing/2014/main" id="{C8F74523-F347-FD41-9EB6-70C82E18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905252" y="4171044"/>
              <a:ext cx="359999" cy="35999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7" name="Graphic 84" descr="Lightbulb">
              <a:extLst>
                <a:ext uri="{FF2B5EF4-FFF2-40B4-BE49-F238E27FC236}">
                  <a16:creationId xmlns:a16="http://schemas.microsoft.com/office/drawing/2014/main" id="{DA31E97F-FBC7-53D0-96E6-A277357E7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218322" y="4917496"/>
              <a:ext cx="359999" cy="35999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8" name="Graphic 86" descr="Head with Gears">
              <a:extLst>
                <a:ext uri="{FF2B5EF4-FFF2-40B4-BE49-F238E27FC236}">
                  <a16:creationId xmlns:a16="http://schemas.microsoft.com/office/drawing/2014/main" id="{224560F8-EA03-AB7E-BDC1-7A5B48F94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670981" y="4850114"/>
              <a:ext cx="359999" cy="35999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9" name="Oval 87">
              <a:extLst>
                <a:ext uri="{FF2B5EF4-FFF2-40B4-BE49-F238E27FC236}">
                  <a16:creationId xmlns:a16="http://schemas.microsoft.com/office/drawing/2014/main" id="{D236F312-8199-4F25-8DB9-4B4B031175A5}"/>
                </a:ext>
              </a:extLst>
            </p:cNvPr>
            <p:cNvSpPr/>
            <p:nvPr/>
          </p:nvSpPr>
          <p:spPr>
            <a:xfrm>
              <a:off x="3738844" y="5043080"/>
              <a:ext cx="112105" cy="112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00" name="Oval 88">
              <a:extLst>
                <a:ext uri="{FF2B5EF4-FFF2-40B4-BE49-F238E27FC236}">
                  <a16:creationId xmlns:a16="http://schemas.microsoft.com/office/drawing/2014/main" id="{1000E787-84AD-44A1-7DDC-B822ED33B2A1}"/>
                </a:ext>
              </a:extLst>
            </p:cNvPr>
            <p:cNvSpPr/>
            <p:nvPr/>
          </p:nvSpPr>
          <p:spPr>
            <a:xfrm>
              <a:off x="4030922" y="4925872"/>
              <a:ext cx="112105" cy="112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01" name="Oval 89">
              <a:extLst>
                <a:ext uri="{FF2B5EF4-FFF2-40B4-BE49-F238E27FC236}">
                  <a16:creationId xmlns:a16="http://schemas.microsoft.com/office/drawing/2014/main" id="{599FB2D9-7604-0F07-1661-AE8B69A96DA9}"/>
                </a:ext>
              </a:extLst>
            </p:cNvPr>
            <p:cNvSpPr/>
            <p:nvPr/>
          </p:nvSpPr>
          <p:spPr>
            <a:xfrm>
              <a:off x="4289276" y="4761829"/>
              <a:ext cx="112105" cy="11210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A6A6A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pic>
          <p:nvPicPr>
            <p:cNvPr id="102" name="Graphic 91" descr="Teacher">
              <a:extLst>
                <a:ext uri="{FF2B5EF4-FFF2-40B4-BE49-F238E27FC236}">
                  <a16:creationId xmlns:a16="http://schemas.microsoft.com/office/drawing/2014/main" id="{0F47E198-C6B9-543A-D6C1-BCEE58356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926244" y="2786880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03" name="TextBox 92">
              <a:extLst>
                <a:ext uri="{FF2B5EF4-FFF2-40B4-BE49-F238E27FC236}">
                  <a16:creationId xmlns:a16="http://schemas.microsoft.com/office/drawing/2014/main" id="{61932A80-BA03-23AD-7518-8335690F55FF}"/>
                </a:ext>
              </a:extLst>
            </p:cNvPr>
            <p:cNvSpPr txBox="1"/>
            <p:nvPr/>
          </p:nvSpPr>
          <p:spPr>
            <a:xfrm>
              <a:off x="2276115" y="3776490"/>
              <a:ext cx="2310880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IN" sz="2000" b="0" i="0" u="none" strike="noStrike" kern="1200" cap="none" spc="300" baseline="0" dirty="0" err="1">
                  <a:uFillTx/>
                  <a:latin typeface="Open Sans Condensed" pitchFamily="34"/>
                  <a:ea typeface="Open Sans Condensed" pitchFamily="34"/>
                  <a:cs typeface="Open Sans Condensed" pitchFamily="34"/>
                </a:rPr>
                <a:t>Sommaire</a:t>
              </a:r>
              <a:endParaRPr lang="en-IN" sz="2000" b="0" i="0" u="none" strike="noStrike" kern="1200" cap="none" spc="300" baseline="0" dirty="0">
                <a:uFillTx/>
                <a:latin typeface="Open Sans Condensed" pitchFamily="34"/>
                <a:ea typeface="Open Sans Condensed" pitchFamily="34"/>
                <a:cs typeface="Open Sans Condensed" pitchFamily="34"/>
              </a:endParaRPr>
            </a:p>
          </p:txBody>
        </p:sp>
        <p:sp>
          <p:nvSpPr>
            <p:cNvPr id="104" name="TextBox 94">
              <a:extLst>
                <a:ext uri="{FF2B5EF4-FFF2-40B4-BE49-F238E27FC236}">
                  <a16:creationId xmlns:a16="http://schemas.microsoft.com/office/drawing/2014/main" id="{EF16EED3-F8C5-C56C-6937-533AFE399C7C}"/>
                </a:ext>
              </a:extLst>
            </p:cNvPr>
            <p:cNvSpPr txBox="1"/>
            <p:nvPr/>
          </p:nvSpPr>
          <p:spPr>
            <a:xfrm>
              <a:off x="6536934" y="924156"/>
              <a:ext cx="2610319" cy="36933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IN" i="0" u="none" strike="noStrike" kern="0" cap="none" spc="0" baseline="0" dirty="0">
                  <a:solidFill>
                    <a:srgbClr val="FFFFFF"/>
                  </a:solidFill>
                  <a:uFillTx/>
                  <a:latin typeface="Times New Roman" panose="02020603050405020304" pitchFamily="18" charset="0"/>
                  <a:ea typeface="Open Sans Condensed Light" pitchFamily="34"/>
                  <a:cs typeface="Times New Roman" panose="02020603050405020304" pitchFamily="18" charset="0"/>
                </a:rPr>
                <a:t>Introduction</a:t>
              </a:r>
              <a:endParaRPr lang="en-IN" i="0" u="none" strike="noStrike" kern="1200" cap="none" spc="0" baseline="0" dirty="0">
                <a:solidFill>
                  <a:srgbClr val="FFFFFF"/>
                </a:solidFill>
                <a:uFillTx/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95">
              <a:extLst>
                <a:ext uri="{FF2B5EF4-FFF2-40B4-BE49-F238E27FC236}">
                  <a16:creationId xmlns:a16="http://schemas.microsoft.com/office/drawing/2014/main" id="{41AEE911-FBDD-B9B9-AEFC-738B0A39FC08}"/>
                </a:ext>
              </a:extLst>
            </p:cNvPr>
            <p:cNvSpPr txBox="1"/>
            <p:nvPr/>
          </p:nvSpPr>
          <p:spPr>
            <a:xfrm>
              <a:off x="7643615" y="1803145"/>
              <a:ext cx="2610319" cy="36933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IN" b="0" i="0" u="none" strike="noStrike" kern="0" cap="none" spc="0" baseline="0" dirty="0" err="1">
                  <a:solidFill>
                    <a:srgbClr val="FFFFFF"/>
                  </a:solidFill>
                  <a:uFillTx/>
                  <a:latin typeface="Times New Roman" panose="02020603050405020304" pitchFamily="18" charset="0"/>
                  <a:ea typeface="Open Sans Condensed Light" pitchFamily="34"/>
                  <a:cs typeface="Times New Roman" panose="02020603050405020304" pitchFamily="18" charset="0"/>
                </a:rPr>
                <a:t>Contexte</a:t>
              </a:r>
              <a:r>
                <a:rPr lang="en-IN" b="0" i="0" u="none" strike="noStrike" kern="0" cap="none" spc="0" baseline="0" dirty="0">
                  <a:solidFill>
                    <a:srgbClr val="FFFFFF"/>
                  </a:solidFill>
                  <a:uFillTx/>
                  <a:latin typeface="Times New Roman" panose="02020603050405020304" pitchFamily="18" charset="0"/>
                  <a:ea typeface="Open Sans Condensed Light" pitchFamily="34"/>
                  <a:cs typeface="Times New Roman" panose="02020603050405020304" pitchFamily="18" charset="0"/>
                </a:rPr>
                <a:t> de stage</a:t>
              </a:r>
              <a:endParaRPr lang="en-IN" b="0" i="0" u="none" strike="noStrike" kern="1200" cap="none" spc="0" baseline="0" dirty="0">
                <a:solidFill>
                  <a:srgbClr val="FFFFFF"/>
                </a:solidFill>
                <a:uFillTx/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96">
              <a:extLst>
                <a:ext uri="{FF2B5EF4-FFF2-40B4-BE49-F238E27FC236}">
                  <a16:creationId xmlns:a16="http://schemas.microsoft.com/office/drawing/2014/main" id="{45019335-E3D5-C989-3661-FC64B5630709}"/>
                </a:ext>
              </a:extLst>
            </p:cNvPr>
            <p:cNvSpPr txBox="1"/>
            <p:nvPr/>
          </p:nvSpPr>
          <p:spPr>
            <a:xfrm>
              <a:off x="8535831" y="2697569"/>
              <a:ext cx="2610319" cy="36933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kern="150" spc="-7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Contexte de projet</a:t>
              </a:r>
              <a:endParaRPr lang="en-IN" sz="1100" b="0" i="0" u="none" strike="noStrike" kern="1200" cap="none" spc="0" baseline="0" dirty="0">
                <a:solidFill>
                  <a:schemeClr val="bg1"/>
                </a:solidFill>
                <a:uFillTx/>
                <a:latin typeface="Open Sans Condensed Light" pitchFamily="34"/>
                <a:ea typeface="Open Sans Condensed Light" pitchFamily="34"/>
                <a:cs typeface="Open Sans Condensed Light" pitchFamily="34"/>
              </a:endParaRPr>
            </a:p>
          </p:txBody>
        </p:sp>
        <p:sp>
          <p:nvSpPr>
            <p:cNvPr id="107" name="TextBox 97">
              <a:extLst>
                <a:ext uri="{FF2B5EF4-FFF2-40B4-BE49-F238E27FC236}">
                  <a16:creationId xmlns:a16="http://schemas.microsoft.com/office/drawing/2014/main" id="{414ED9A4-F5BF-6407-A458-A34F25EB8877}"/>
                </a:ext>
              </a:extLst>
            </p:cNvPr>
            <p:cNvSpPr txBox="1"/>
            <p:nvPr/>
          </p:nvSpPr>
          <p:spPr>
            <a:xfrm>
              <a:off x="8176308" y="3681173"/>
              <a:ext cx="2610319" cy="61555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IN" b="0" i="0" u="none" strike="noStrike" kern="0" cap="none" spc="0" baseline="0" dirty="0">
                  <a:solidFill>
                    <a:srgbClr val="FFFFFF"/>
                  </a:solidFill>
                  <a:uFillTx/>
                  <a:latin typeface="Times New Roman" panose="02020603050405020304" pitchFamily="18" charset="0"/>
                  <a:ea typeface="Open Sans Condensed Light" pitchFamily="34"/>
                  <a:cs typeface="Times New Roman" panose="02020603050405020304" pitchFamily="18" charset="0"/>
                </a:rPr>
                <a:t>Conception &amp; R</a:t>
              </a:r>
              <a:r>
                <a:rPr lang="fr-FR" b="0" i="0" u="none" strike="noStrike" kern="0" cap="none" spc="0" baseline="0" dirty="0">
                  <a:solidFill>
                    <a:srgbClr val="FFFFFF"/>
                  </a:solidFill>
                  <a:uFillTx/>
                  <a:latin typeface="Times New Roman" panose="02020603050405020304" pitchFamily="18" charset="0"/>
                  <a:ea typeface="Open Sans Condensed Light" pitchFamily="34"/>
                  <a:cs typeface="Times New Roman" panose="02020603050405020304" pitchFamily="18" charset="0"/>
                </a:rPr>
                <a:t>é</a:t>
              </a:r>
              <a:r>
                <a:rPr lang="en-IN" b="0" i="0" u="none" strike="noStrike" kern="0" cap="none" spc="0" baseline="0" dirty="0">
                  <a:solidFill>
                    <a:srgbClr val="FFFFFF"/>
                  </a:solidFill>
                  <a:uFillTx/>
                  <a:latin typeface="Times New Roman" panose="02020603050405020304" pitchFamily="18" charset="0"/>
                  <a:ea typeface="Open Sans Condensed Light" pitchFamily="34"/>
                  <a:cs typeface="Times New Roman" panose="02020603050405020304" pitchFamily="18" charset="0"/>
                </a:rPr>
                <a:t>alisation </a:t>
              </a:r>
              <a:endParaRPr lang="en-IN" b="0" i="0" u="none" strike="noStrike" kern="1200" cap="none" spc="0" baseline="0" dirty="0">
                <a:solidFill>
                  <a:srgbClr val="FFFFFF"/>
                </a:solidFill>
                <a:uFillTx/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IN" sz="1600" b="0" i="0" u="none" strike="noStrike" kern="1200" cap="none" spc="0" baseline="0" dirty="0">
                <a:solidFill>
                  <a:srgbClr val="FFFFFF"/>
                </a:solidFill>
                <a:uFillTx/>
                <a:latin typeface="Open Sans Condensed Light" pitchFamily="34"/>
                <a:ea typeface="Open Sans Condensed Light" pitchFamily="34"/>
                <a:cs typeface="Open Sans Condensed Light" pitchFamily="34"/>
              </a:endParaRPr>
            </a:p>
          </p:txBody>
        </p:sp>
        <p:sp>
          <p:nvSpPr>
            <p:cNvPr id="108" name="TextBox 98">
              <a:extLst>
                <a:ext uri="{FF2B5EF4-FFF2-40B4-BE49-F238E27FC236}">
                  <a16:creationId xmlns:a16="http://schemas.microsoft.com/office/drawing/2014/main" id="{12935284-791B-3E7C-79FC-349C2730BE04}"/>
                </a:ext>
              </a:extLst>
            </p:cNvPr>
            <p:cNvSpPr txBox="1"/>
            <p:nvPr/>
          </p:nvSpPr>
          <p:spPr>
            <a:xfrm>
              <a:off x="7952060" y="4610544"/>
              <a:ext cx="2610319" cy="36933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IN" kern="0" dirty="0">
                  <a:solidFill>
                    <a:srgbClr val="FFFFFF"/>
                  </a:solidFill>
                  <a:latin typeface="Times New Roman" panose="02020603050405020304" pitchFamily="18" charset="0"/>
                  <a:ea typeface="Open Sans Condensed Light" pitchFamily="34"/>
                  <a:cs typeface="Times New Roman" panose="02020603050405020304" pitchFamily="18" charset="0"/>
                </a:rPr>
                <a:t>Simulation</a:t>
              </a:r>
              <a:r>
                <a:rPr lang="en-IN" b="0" i="0" u="none" strike="noStrike" kern="0" cap="none" spc="0" baseline="0" dirty="0">
                  <a:solidFill>
                    <a:srgbClr val="FFFFFF"/>
                  </a:solidFill>
                  <a:uFillTx/>
                  <a:latin typeface="Times New Roman" panose="02020603050405020304" pitchFamily="18" charset="0"/>
                  <a:ea typeface="Open Sans Condensed Light" pitchFamily="34"/>
                  <a:cs typeface="Times New Roman" panose="02020603050405020304" pitchFamily="18" charset="0"/>
                </a:rPr>
                <a:t> de </a:t>
              </a:r>
              <a:r>
                <a:rPr lang="en-IN" b="0" i="0" u="none" strike="noStrike" kern="0" cap="none" spc="0" baseline="0" dirty="0" err="1">
                  <a:solidFill>
                    <a:srgbClr val="FFFFFF"/>
                  </a:solidFill>
                  <a:uFillTx/>
                  <a:latin typeface="Times New Roman" panose="02020603050405020304" pitchFamily="18" charset="0"/>
                  <a:ea typeface="Open Sans Condensed Light" pitchFamily="34"/>
                  <a:cs typeface="Times New Roman" panose="02020603050405020304" pitchFamily="18" charset="0"/>
                </a:rPr>
                <a:t>projet</a:t>
              </a:r>
              <a:endParaRPr lang="en-IN" b="0" i="0" u="none" strike="noStrike" kern="1200" cap="none" spc="0" baseline="0" dirty="0">
                <a:solidFill>
                  <a:srgbClr val="FFFFFF"/>
                </a:solidFill>
                <a:uFillTx/>
                <a:latin typeface="Times New Roman" panose="02020603050405020304" pitchFamily="18" charset="0"/>
                <a:ea typeface="Open Sans Condensed Light" pitchFamily="34"/>
                <a:cs typeface="Times New Roman" panose="02020603050405020304" pitchFamily="18" charset="0"/>
              </a:endParaRPr>
            </a:p>
          </p:txBody>
        </p:sp>
      </p:grpSp>
      <p:sp>
        <p:nvSpPr>
          <p:cNvPr id="109" name="Oval 37">
            <a:extLst>
              <a:ext uri="{FF2B5EF4-FFF2-40B4-BE49-F238E27FC236}">
                <a16:creationId xmlns:a16="http://schemas.microsoft.com/office/drawing/2014/main" id="{60557B7E-4E55-C54E-77D5-498F5C15549C}"/>
              </a:ext>
            </a:extLst>
          </p:cNvPr>
          <p:cNvSpPr/>
          <p:nvPr/>
        </p:nvSpPr>
        <p:spPr>
          <a:xfrm>
            <a:off x="5010509" y="5524914"/>
            <a:ext cx="352446" cy="35244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92E3A"/>
          </a:solidFill>
          <a:ln cap="flat">
            <a:noFill/>
            <a:prstDash val="solid"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110" name="Rectangle: Rounded Corners 23">
            <a:extLst>
              <a:ext uri="{FF2B5EF4-FFF2-40B4-BE49-F238E27FC236}">
                <a16:creationId xmlns:a16="http://schemas.microsoft.com/office/drawing/2014/main" id="{711234D5-6CA5-9BFC-D572-3C3A0A463522}"/>
              </a:ext>
            </a:extLst>
          </p:cNvPr>
          <p:cNvSpPr/>
          <p:nvPr/>
        </p:nvSpPr>
        <p:spPr>
          <a:xfrm>
            <a:off x="6480974" y="5314569"/>
            <a:ext cx="3691880" cy="803547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108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192E3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FFFFFF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val 59">
            <a:extLst>
              <a:ext uri="{FF2B5EF4-FFF2-40B4-BE49-F238E27FC236}">
                <a16:creationId xmlns:a16="http://schemas.microsoft.com/office/drawing/2014/main" id="{06D67FB1-E2D7-6A3D-4505-24B1D140FE19}"/>
              </a:ext>
            </a:extLst>
          </p:cNvPr>
          <p:cNvSpPr/>
          <p:nvPr/>
        </p:nvSpPr>
        <p:spPr>
          <a:xfrm>
            <a:off x="6586322" y="5388678"/>
            <a:ext cx="643883" cy="64388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DDE1E2"/>
              </a:gs>
              <a:gs pos="100000">
                <a:srgbClr val="FFFFFF"/>
              </a:gs>
            </a:gsLst>
            <a:lin ang="16200000"/>
          </a:gradFill>
          <a:ln cap="flat">
            <a:noFill/>
            <a:prstDash val="solid"/>
          </a:ln>
          <a:effectLst>
            <a:outerShdw dist="63494" dir="2700000" algn="tl">
              <a:srgbClr val="40404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pic>
        <p:nvPicPr>
          <p:cNvPr id="112" name="Graphic 76" descr="Tablet">
            <a:extLst>
              <a:ext uri="{FF2B5EF4-FFF2-40B4-BE49-F238E27FC236}">
                <a16:creationId xmlns:a16="http://schemas.microsoft.com/office/drawing/2014/main" id="{22D54D47-D4BC-607A-B7DC-774F7A5954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0948" y="5512624"/>
            <a:ext cx="395999" cy="39599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13" name="Straight Connector 50">
            <a:extLst>
              <a:ext uri="{FF2B5EF4-FFF2-40B4-BE49-F238E27FC236}">
                <a16:creationId xmlns:a16="http://schemas.microsoft.com/office/drawing/2014/main" id="{23143826-9590-BF25-B9E7-9A738E4A0903}"/>
              </a:ext>
            </a:extLst>
          </p:cNvPr>
          <p:cNvCxnSpPr/>
          <p:nvPr/>
        </p:nvCxnSpPr>
        <p:spPr>
          <a:xfrm>
            <a:off x="5362955" y="5701137"/>
            <a:ext cx="1118019" cy="9487"/>
          </a:xfrm>
          <a:prstGeom prst="straightConnector1">
            <a:avLst/>
          </a:prstGeom>
          <a:noFill/>
          <a:ln w="12701" cap="rnd">
            <a:solidFill>
              <a:srgbClr val="BFBFBF"/>
            </a:solidFill>
            <a:prstDash val="solid"/>
            <a:miter/>
          </a:ln>
        </p:spPr>
      </p:cxnSp>
      <p:sp>
        <p:nvSpPr>
          <p:cNvPr id="115" name="TextBox 98">
            <a:extLst>
              <a:ext uri="{FF2B5EF4-FFF2-40B4-BE49-F238E27FC236}">
                <a16:creationId xmlns:a16="http://schemas.microsoft.com/office/drawing/2014/main" id="{92092305-DAAD-AEEE-9586-1626D5540152}"/>
              </a:ext>
            </a:extLst>
          </p:cNvPr>
          <p:cNvSpPr txBox="1"/>
          <p:nvPr/>
        </p:nvSpPr>
        <p:spPr>
          <a:xfrm>
            <a:off x="6667256" y="5539616"/>
            <a:ext cx="261031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0" i="0" u="none" strike="noStrike" kern="1200" cap="none" spc="0" baseline="0" dirty="0">
              <a:solidFill>
                <a:srgbClr val="FFFFFF"/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</a:t>
            </a:fld>
            <a:endParaRPr lang="fr-FR"/>
          </a:p>
        </p:txBody>
      </p:sp>
      <p:sp>
        <p:nvSpPr>
          <p:cNvPr id="3" name="Titre 19">
            <a:extLst>
              <a:ext uri="{FF2B5EF4-FFF2-40B4-BE49-F238E27FC236}">
                <a16:creationId xmlns:a16="http://schemas.microsoft.com/office/drawing/2014/main" id="{F0DA73AE-120B-EA2C-9FF1-CE75085334D7}"/>
              </a:ext>
            </a:extLst>
          </p:cNvPr>
          <p:cNvSpPr txBox="1">
            <a:spLocks/>
          </p:cNvSpPr>
          <p:nvPr/>
        </p:nvSpPr>
        <p:spPr>
          <a:xfrm>
            <a:off x="3301465" y="2540931"/>
            <a:ext cx="558907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500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11200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fr-FR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de stage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0981" y="2001888"/>
            <a:ext cx="4818797" cy="41386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000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Ce stage s'est déroulé au sein du département développement mobile de l'entreprise </a:t>
            </a:r>
            <a:r>
              <a:rPr lang="fr-FR" sz="2000" b="1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PCA</a:t>
            </a:r>
            <a:r>
              <a:rPr lang="fr-FR" sz="2000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. Le département de développement mobile est chargé de concevoir, développer et maintenir des applications mobiles innovantes pour les plateformes iOS et Android. Pendant la durée du stage, j'ai été intégré à une équipe dynamique et j'ai eu l'occasion de participer à divers projets et initiatives.</a:t>
            </a:r>
            <a:endParaRPr lang="fr-FR" sz="2000" kern="150" dirty="0">
              <a:solidFill>
                <a:srgbClr val="595959"/>
              </a:solidFill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rtl="0">
              <a:lnSpc>
                <a:spcPct val="100000"/>
              </a:lnSpc>
            </a:pPr>
            <a:endParaRPr lang="fr-FR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45" name="Image 44" descr="Une image contenant intérieur, meubles, plafond, Immeuble de bureaux&#10;&#10;Description générée automatiquement">
            <a:extLst>
              <a:ext uri="{FF2B5EF4-FFF2-40B4-BE49-F238E27FC236}">
                <a16:creationId xmlns:a16="http://schemas.microsoft.com/office/drawing/2014/main" id="{1C472082-B611-36A0-6478-DC4D95200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1" y="1852614"/>
            <a:ext cx="5717178" cy="42878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123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rganigramme : Alternative 107">
            <a:extLst>
              <a:ext uri="{FF2B5EF4-FFF2-40B4-BE49-F238E27FC236}">
                <a16:creationId xmlns:a16="http://schemas.microsoft.com/office/drawing/2014/main" id="{C48B5482-274F-01FB-921D-23212B62845E}"/>
              </a:ext>
            </a:extLst>
          </p:cNvPr>
          <p:cNvSpPr/>
          <p:nvPr/>
        </p:nvSpPr>
        <p:spPr>
          <a:xfrm>
            <a:off x="4353339" y="2398643"/>
            <a:ext cx="3485321" cy="1325563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500" b="1" kern="1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Objectifs de stage</a:t>
            </a:r>
            <a:r>
              <a:rPr lang="fr-FR" sz="2500" b="1" kern="1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" panose="02040503050406030204" pitchFamily="18" charset="0"/>
                <a:ea typeface="PMingLiU" panose="02020500000000000000" pitchFamily="18" charset="-120"/>
                <a:cs typeface="Angsana New" panose="02020603050405020304" pitchFamily="18" charset="-34"/>
              </a:rPr>
              <a:t> </a:t>
            </a:r>
            <a:endParaRPr lang="fr-FR" sz="25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09" name="Straight Arrow Connector 32">
            <a:extLst>
              <a:ext uri="{FF2B5EF4-FFF2-40B4-BE49-F238E27FC236}">
                <a16:creationId xmlns:a16="http://schemas.microsoft.com/office/drawing/2014/main" id="{74FEE884-6E5F-4DE7-35FC-BA19CB23FB39}"/>
              </a:ext>
            </a:extLst>
          </p:cNvPr>
          <p:cNvCxnSpPr/>
          <p:nvPr/>
        </p:nvCxnSpPr>
        <p:spPr>
          <a:xfrm flipH="1" flipV="1">
            <a:off x="3201443" y="2198462"/>
            <a:ext cx="1152126" cy="43204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32">
            <a:extLst>
              <a:ext uri="{FF2B5EF4-FFF2-40B4-BE49-F238E27FC236}">
                <a16:creationId xmlns:a16="http://schemas.microsoft.com/office/drawing/2014/main" id="{8B79E0C8-0810-45D5-D156-57AA7A6FEA69}"/>
              </a:ext>
            </a:extLst>
          </p:cNvPr>
          <p:cNvCxnSpPr>
            <a:cxnSpLocks/>
          </p:cNvCxnSpPr>
          <p:nvPr/>
        </p:nvCxnSpPr>
        <p:spPr>
          <a:xfrm>
            <a:off x="7852727" y="3326846"/>
            <a:ext cx="1125620" cy="17413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traight Arrow Connector 32">
            <a:extLst>
              <a:ext uri="{FF2B5EF4-FFF2-40B4-BE49-F238E27FC236}">
                <a16:creationId xmlns:a16="http://schemas.microsoft.com/office/drawing/2014/main" id="{6A2B9DA8-C49D-BA59-B063-93B835E1DA1F}"/>
              </a:ext>
            </a:extLst>
          </p:cNvPr>
          <p:cNvCxnSpPr>
            <a:cxnSpLocks/>
          </p:cNvCxnSpPr>
          <p:nvPr/>
        </p:nvCxnSpPr>
        <p:spPr>
          <a:xfrm flipV="1">
            <a:off x="7838660" y="2236819"/>
            <a:ext cx="1139687" cy="47656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32">
            <a:extLst>
              <a:ext uri="{FF2B5EF4-FFF2-40B4-BE49-F238E27FC236}">
                <a16:creationId xmlns:a16="http://schemas.microsoft.com/office/drawing/2014/main" id="{0EC3D4BE-AA70-7687-5944-D4DD73C7F2C9}"/>
              </a:ext>
            </a:extLst>
          </p:cNvPr>
          <p:cNvCxnSpPr>
            <a:cxnSpLocks/>
          </p:cNvCxnSpPr>
          <p:nvPr/>
        </p:nvCxnSpPr>
        <p:spPr>
          <a:xfrm flipH="1">
            <a:off x="3168199" y="3182789"/>
            <a:ext cx="1171073" cy="31818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Arrow Connector 32">
            <a:extLst>
              <a:ext uri="{FF2B5EF4-FFF2-40B4-BE49-F238E27FC236}">
                <a16:creationId xmlns:a16="http://schemas.microsoft.com/office/drawing/2014/main" id="{A446A331-7A8B-703E-17C9-33306295E2C8}"/>
              </a:ext>
            </a:extLst>
          </p:cNvPr>
          <p:cNvCxnSpPr>
            <a:cxnSpLocks/>
          </p:cNvCxnSpPr>
          <p:nvPr/>
        </p:nvCxnSpPr>
        <p:spPr>
          <a:xfrm>
            <a:off x="6095999" y="3681375"/>
            <a:ext cx="0" cy="66533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23BCB02D-180B-3348-96F1-B32AA1D0B390}"/>
              </a:ext>
            </a:extLst>
          </p:cNvPr>
          <p:cNvSpPr/>
          <p:nvPr/>
        </p:nvSpPr>
        <p:spPr>
          <a:xfrm>
            <a:off x="589720" y="1750201"/>
            <a:ext cx="2578479" cy="89652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kern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Acquérir une expérience pratique dans le domaine informatique</a:t>
            </a:r>
            <a:endParaRPr lang="fr-FR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7" name="Rectangle : coins arrondis 126">
            <a:extLst>
              <a:ext uri="{FF2B5EF4-FFF2-40B4-BE49-F238E27FC236}">
                <a16:creationId xmlns:a16="http://schemas.microsoft.com/office/drawing/2014/main" id="{F781D48F-572F-B668-2E30-77859CD01917}"/>
              </a:ext>
            </a:extLst>
          </p:cNvPr>
          <p:cNvSpPr/>
          <p:nvPr/>
        </p:nvSpPr>
        <p:spPr>
          <a:xfrm>
            <a:off x="589720" y="3032966"/>
            <a:ext cx="2578479" cy="89652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kern="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fr-FR" sz="1800" kern="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évelopper mes compétences pratiques</a:t>
            </a:r>
            <a:endParaRPr lang="fr-FR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CF105359-B4FA-5EEB-96E9-7E7C5DFAE9EA}"/>
              </a:ext>
            </a:extLst>
          </p:cNvPr>
          <p:cNvSpPr/>
          <p:nvPr/>
        </p:nvSpPr>
        <p:spPr>
          <a:xfrm>
            <a:off x="4339272" y="4354292"/>
            <a:ext cx="3499385" cy="10505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800" kern="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Contribuer aux projets de l'entreprise en fournissant des idées, des solutions et un soutien efficace</a:t>
            </a:r>
            <a:endParaRPr lang="fr-FR" sz="1800" kern="15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6" name="Rectangle : coins arrondis 135">
            <a:extLst>
              <a:ext uri="{FF2B5EF4-FFF2-40B4-BE49-F238E27FC236}">
                <a16:creationId xmlns:a16="http://schemas.microsoft.com/office/drawing/2014/main" id="{6A18A52D-EDB8-05E0-B00C-22A41C14E2D0}"/>
              </a:ext>
            </a:extLst>
          </p:cNvPr>
          <p:cNvSpPr/>
          <p:nvPr/>
        </p:nvSpPr>
        <p:spPr>
          <a:xfrm>
            <a:off x="8990556" y="3117522"/>
            <a:ext cx="2578479" cy="89652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kern="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Apprendre davantage sur le </a:t>
            </a:r>
            <a:r>
              <a:rPr lang="fr-FR" sz="1800" kern="15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Développement web et mobile</a:t>
            </a:r>
            <a:endParaRPr lang="fr-FR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7" name="Rectangle : coins arrondis 136">
            <a:extLst>
              <a:ext uri="{FF2B5EF4-FFF2-40B4-BE49-F238E27FC236}">
                <a16:creationId xmlns:a16="http://schemas.microsoft.com/office/drawing/2014/main" id="{A000EB37-6941-BB94-BA1B-3297FF57937E}"/>
              </a:ext>
            </a:extLst>
          </p:cNvPr>
          <p:cNvSpPr/>
          <p:nvPr/>
        </p:nvSpPr>
        <p:spPr>
          <a:xfrm>
            <a:off x="8978347" y="1675333"/>
            <a:ext cx="2578479" cy="8965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kern="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Collaborer avec des professionnels expérimentés</a:t>
            </a:r>
            <a:endParaRPr lang="fr-FR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11200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fr-FR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Contexte de Projet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6599" y="2599437"/>
            <a:ext cx="4633117" cy="28390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2000" kern="1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Notre mission est de simplifier l'expérience de la lecture de nouvelles ‘News’ en mettant à votre disposition une plateforme où vous pouvez explorer, personnaliser et partager les histoires qui comptent le plus pour vous. </a:t>
            </a:r>
            <a:endParaRPr lang="fr-FR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5" name="Image 4" descr="Une image contenant texte, Visage humain, capture d’écran, conception&#10;&#10;Description générée automatiquement">
            <a:extLst>
              <a:ext uri="{FF2B5EF4-FFF2-40B4-BE49-F238E27FC236}">
                <a16:creationId xmlns:a16="http://schemas.microsoft.com/office/drawing/2014/main" id="{303DE43E-D5FC-6D70-12AA-F5A14DB7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4" y="2017041"/>
            <a:ext cx="1980000" cy="39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 7" descr="Une image contenant texte, capture d’écran, Visage humain, Téléphone mobile&#10;&#10;Description générée automatiquement">
            <a:extLst>
              <a:ext uri="{FF2B5EF4-FFF2-40B4-BE49-F238E27FC236}">
                <a16:creationId xmlns:a16="http://schemas.microsoft.com/office/drawing/2014/main" id="{035FEBB0-5051-934F-82D7-4D0FBBC02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408" y="1636763"/>
            <a:ext cx="2196000" cy="4419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Image 9" descr="Une image contenant texte, capture d’écran, Visage humain, homme&#10;&#10;Description générée automatiquement">
            <a:extLst>
              <a:ext uri="{FF2B5EF4-FFF2-40B4-BE49-F238E27FC236}">
                <a16:creationId xmlns:a16="http://schemas.microsoft.com/office/drawing/2014/main" id="{E337F547-3BD1-0DE8-AFC2-FD10F892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408" y="2017041"/>
            <a:ext cx="1980000" cy="40037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223241"/>
            <a:ext cx="8421688" cy="1325563"/>
          </a:xfrm>
        </p:spPr>
        <p:txBody>
          <a:bodyPr rtlCol="0">
            <a:norm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000" kern="150" spc="-75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Étude fonctionnelle et technique</a:t>
            </a:r>
            <a:endParaRPr lang="en-IN" sz="3000" b="0" i="0" u="none" strike="noStrike" kern="1200" cap="none" spc="0" baseline="0" dirty="0">
              <a:solidFill>
                <a:srgbClr val="FF0000"/>
              </a:solidFill>
              <a:uFillTx/>
              <a:latin typeface="Open Sans Condensed Light" pitchFamily="34"/>
              <a:ea typeface="Open Sans Condensed Light" pitchFamily="34"/>
              <a:cs typeface="Open Sans Condensed Light" pitchFamily="34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fr-FR" dirty="0"/>
              <a:t>HTML</a:t>
            </a:r>
          </a:p>
        </p:txBody>
      </p:sp>
      <p:sp>
        <p:nvSpPr>
          <p:cNvPr id="22" name="Espace réservé du contenu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000975" cy="462927"/>
          </a:xfrm>
        </p:spPr>
        <p:txBody>
          <a:bodyPr rtlCol="0">
            <a:noAutofit/>
          </a:bodyPr>
          <a:lstStyle/>
          <a:p>
            <a:pPr rtl="0"/>
            <a:r>
              <a:rPr lang="fr-FR" sz="15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s'agit plus précisément d'un format de données utilisé dans l'univers d'Internet pour la mise en forme des pages Web</a:t>
            </a:r>
            <a:endParaRPr lang="fr-F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fr-FR" dirty="0"/>
              <a:t>CSS</a:t>
            </a:r>
          </a:p>
        </p:txBody>
      </p:sp>
      <p:sp>
        <p:nvSpPr>
          <p:cNvPr id="23" name="Espace réservé du contenu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664765" y="5280763"/>
            <a:ext cx="3000975" cy="462927"/>
          </a:xfrm>
        </p:spPr>
        <p:txBody>
          <a:bodyPr rtlCol="0">
            <a:noAutofit/>
          </a:bodyPr>
          <a:lstStyle/>
          <a:p>
            <a:pPr rtl="0"/>
            <a:r>
              <a:rPr lang="fr-FR" sz="1500" kern="15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C’est un langage qui permet de gérer la présentation d'une page Web.</a:t>
            </a:r>
            <a:endParaRPr lang="fr-FR" sz="1500" dirty="0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fr-FR" dirty="0"/>
              <a:t>Javascript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061328" y="5280763"/>
            <a:ext cx="3000975" cy="462927"/>
          </a:xfrm>
        </p:spPr>
        <p:txBody>
          <a:bodyPr rtlCol="0">
            <a:noAutofit/>
          </a:bodyPr>
          <a:lstStyle/>
          <a:p>
            <a:pPr rtl="0"/>
            <a:r>
              <a:rPr lang="fr-FR" sz="15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langage de programmation de scripts principalement utilisé sur les pages Web pour permettre des interactions plus complexes avec l’utilisateur.</a:t>
            </a:r>
            <a:endParaRPr lang="fr-F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7</a:t>
            </a:fld>
            <a:endParaRPr lang="fr-FR"/>
          </a:p>
        </p:txBody>
      </p:sp>
      <p:pic>
        <p:nvPicPr>
          <p:cNvPr id="4" name="Image 3" descr="Une image contenant orange, rouge, Graphique, symbole&#10;&#10;Description générée automatiquement">
            <a:extLst>
              <a:ext uri="{FF2B5EF4-FFF2-40B4-BE49-F238E27FC236}">
                <a16:creationId xmlns:a16="http://schemas.microsoft.com/office/drawing/2014/main" id="{9DBCD775-1690-D25C-0085-60C1FFD4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40" y="2676594"/>
            <a:ext cx="1470911" cy="1470911"/>
          </a:xfrm>
          <a:prstGeom prst="rect">
            <a:avLst/>
          </a:prstGeom>
        </p:spPr>
      </p:pic>
      <p:pic>
        <p:nvPicPr>
          <p:cNvPr id="9" name="Image 8" descr="Une image contenant Bleu électrique, capture d’écran, Rectangle, Graphique&#10;&#10;Description générée automatiquement">
            <a:extLst>
              <a:ext uri="{FF2B5EF4-FFF2-40B4-BE49-F238E27FC236}">
                <a16:creationId xmlns:a16="http://schemas.microsoft.com/office/drawing/2014/main" id="{2FA7155D-47E0-1BFF-7341-994C10A72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75" y="2604286"/>
            <a:ext cx="1074849" cy="1543219"/>
          </a:xfrm>
          <a:prstGeom prst="rect">
            <a:avLst/>
          </a:prstGeom>
        </p:spPr>
      </p:pic>
      <p:pic>
        <p:nvPicPr>
          <p:cNvPr id="13" name="Image 12" descr="Une image contenant jaune, symbole, conception&#10;&#10;Description générée automatiquement">
            <a:extLst>
              <a:ext uri="{FF2B5EF4-FFF2-40B4-BE49-F238E27FC236}">
                <a16:creationId xmlns:a16="http://schemas.microsoft.com/office/drawing/2014/main" id="{667197A1-AEF2-910B-1B09-3B963EB08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697" y="2846109"/>
            <a:ext cx="2616439" cy="1365419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86F233A0-C3E6-A866-1C99-1A90DC5E64A6}"/>
              </a:ext>
            </a:extLst>
          </p:cNvPr>
          <p:cNvSpPr txBox="1">
            <a:spLocks/>
          </p:cNvSpPr>
          <p:nvPr/>
        </p:nvSpPr>
        <p:spPr>
          <a:xfrm>
            <a:off x="1983640" y="985928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u="sng" kern="150" cap="none" spc="-75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rPr>
              <a:t>LANGUAGE :</a:t>
            </a:r>
            <a:endParaRPr lang="en-IN" sz="2000" u="sng" cap="none" spc="0" dirty="0">
              <a:solidFill>
                <a:srgbClr val="FF0000"/>
              </a:solidFill>
              <a:highlight>
                <a:srgbClr val="FFFF00"/>
              </a:highlight>
              <a:latin typeface="Open Sans Condensed Light" pitchFamily="34"/>
              <a:ea typeface="Open Sans Condensed Light" pitchFamily="34"/>
              <a:cs typeface="Open Sans Condensed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fr-FR" dirty="0"/>
              <a:t>API</a:t>
            </a:r>
          </a:p>
        </p:txBody>
      </p:sp>
      <p:sp>
        <p:nvSpPr>
          <p:cNvPr id="22" name="Espace réservé du contenu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Autofit/>
          </a:bodyPr>
          <a:lstStyle/>
          <a:p>
            <a:pPr rtl="0"/>
            <a:r>
              <a:rPr lang="fr-FR" sz="15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ensemble de règles et de protocoles qui permettent à différentes applications informatiques de communiquer entre elles.</a:t>
            </a:r>
            <a:endParaRPr lang="fr-F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fr-FR" dirty="0"/>
              <a:t>React-native</a:t>
            </a:r>
          </a:p>
        </p:txBody>
      </p:sp>
      <p:sp>
        <p:nvSpPr>
          <p:cNvPr id="23" name="Espace réservé du contenu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641549" y="5280762"/>
            <a:ext cx="3124093" cy="462927"/>
          </a:xfrm>
        </p:spPr>
        <p:txBody>
          <a:bodyPr rtlCol="0">
            <a:noAutofit/>
          </a:bodyPr>
          <a:lstStyle/>
          <a:p>
            <a:pPr rtl="0"/>
            <a:r>
              <a:rPr lang="fr-FR" sz="15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open-source développé par Facebook qui permet de créer des applications mobiles pour iOS et Android </a:t>
            </a:r>
            <a:endParaRPr lang="fr-F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fr-FR" dirty="0"/>
              <a:t>BOOTSTRAP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153400" y="5280763"/>
            <a:ext cx="2908903" cy="462927"/>
          </a:xfrm>
        </p:spPr>
        <p:txBody>
          <a:bodyPr rtlCol="0">
            <a:noAutofit/>
          </a:bodyPr>
          <a:lstStyle/>
          <a:p>
            <a:pPr rtl="0"/>
            <a:r>
              <a:rPr lang="fr-FR" sz="15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open-source largement utilisé pour le développement web front-end. </a:t>
            </a:r>
            <a:endParaRPr lang="fr-F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8</a:t>
            </a:fld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EE05EA5F-FAE7-C1E1-6672-88917D0DE5E9}"/>
              </a:ext>
            </a:extLst>
          </p:cNvPr>
          <p:cNvSpPr txBox="1">
            <a:spLocks/>
          </p:cNvSpPr>
          <p:nvPr/>
        </p:nvSpPr>
        <p:spPr>
          <a:xfrm>
            <a:off x="1706286" y="908103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200" u="sng" cap="none" spc="0" dirty="0">
                <a:solidFill>
                  <a:srgbClr val="FF0000"/>
                </a:solidFill>
                <a:highlight>
                  <a:srgbClr val="FFFF00"/>
                </a:highlight>
                <a:latin typeface="Open Sans Condensed Light" pitchFamily="34"/>
                <a:ea typeface="Open Sans Condensed Light" pitchFamily="34"/>
                <a:cs typeface="Open Sans Condensed Light" pitchFamily="34"/>
              </a:rPr>
              <a:t>FRAMEWORKS &amp; TECHNIQUES :</a:t>
            </a:r>
            <a:endParaRPr lang="en-IN" sz="2200" u="sng" cap="none" spc="0" dirty="0">
              <a:solidFill>
                <a:srgbClr val="C00000"/>
              </a:solidFill>
              <a:highlight>
                <a:srgbClr val="FFFF00"/>
              </a:highlight>
              <a:latin typeface="Open Sans Condensed Light" pitchFamily="34"/>
              <a:ea typeface="Open Sans Condensed Light" pitchFamily="34"/>
              <a:cs typeface="Open Sans Condensed Light" pitchFamily="34"/>
            </a:endParaRPr>
          </a:p>
        </p:txBody>
      </p:sp>
      <p:pic>
        <p:nvPicPr>
          <p:cNvPr id="33" name="Image 3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42FFAF71-73E2-7189-1DA2-41C0F049B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98" t="7494" r="20986" b="9849"/>
          <a:stretch/>
        </p:blipFill>
        <p:spPr>
          <a:xfrm>
            <a:off x="5478117" y="2927052"/>
            <a:ext cx="1235766" cy="1101242"/>
          </a:xfrm>
          <a:prstGeom prst="rect">
            <a:avLst/>
          </a:prstGeom>
        </p:spPr>
      </p:pic>
      <p:pic>
        <p:nvPicPr>
          <p:cNvPr id="41" name="Image 40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id="{53A6B4C0-D174-921A-4926-EF6894B7F3C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51870" y="2690241"/>
            <a:ext cx="1623795" cy="1623795"/>
          </a:xfrm>
          <a:prstGeom prst="rect">
            <a:avLst/>
          </a:prstGeom>
        </p:spPr>
      </p:pic>
      <p:pic>
        <p:nvPicPr>
          <p:cNvPr id="43" name="Image 42" descr="Une image contenant logo, symbole, Graphique, Police&#10;&#10;Description générée automatiquement">
            <a:extLst>
              <a:ext uri="{FF2B5EF4-FFF2-40B4-BE49-F238E27FC236}">
                <a16:creationId xmlns:a16="http://schemas.microsoft.com/office/drawing/2014/main" id="{21264153-97DE-EF49-BEAF-41BD21BD7F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66" t="4597" r="5387" b="9212"/>
          <a:stretch/>
        </p:blipFill>
        <p:spPr>
          <a:xfrm>
            <a:off x="8892208" y="2927052"/>
            <a:ext cx="1235766" cy="116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8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fr-FR" sz="2500" u="sng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OUTILS :</a:t>
            </a: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791D6145-F7F7-43DE-A16B-BF4F9607D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/>
          <a:lstStyle/>
          <a:p>
            <a:pPr rtl="0"/>
            <a:r>
              <a:rPr lang="fr-FR" dirty="0" err="1"/>
              <a:t>Staruml</a:t>
            </a:r>
            <a:endParaRPr lang="fr-FR" dirty="0"/>
          </a:p>
        </p:txBody>
      </p:sp>
      <p:sp>
        <p:nvSpPr>
          <p:cNvPr id="22" name="Espace réservé du contenu 21">
            <a:extLst>
              <a:ext uri="{FF2B5EF4-FFF2-40B4-BE49-F238E27FC236}">
                <a16:creationId xmlns:a16="http://schemas.microsoft.com/office/drawing/2014/main" id="{F296843C-0ED0-4314-A6F0-DD60C828DDF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Autofit/>
          </a:bodyPr>
          <a:lstStyle/>
          <a:p>
            <a:pPr rtl="0"/>
            <a:r>
              <a:rPr lang="fr-FR" sz="15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 un logiciel de modélisation UML (Unifie Modeling Langage) open source.</a:t>
            </a:r>
            <a:endParaRPr lang="fr-F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BC46925A-8382-42EB-891C-DBB4EAAA3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/>
          <a:lstStyle/>
          <a:p>
            <a:pPr rtl="0"/>
            <a:r>
              <a:rPr lang="fr-FR" dirty="0"/>
              <a:t>VS code</a:t>
            </a:r>
          </a:p>
        </p:txBody>
      </p:sp>
      <p:sp>
        <p:nvSpPr>
          <p:cNvPr id="23" name="Espace réservé du contenu 22">
            <a:extLst>
              <a:ext uri="{FF2B5EF4-FFF2-40B4-BE49-F238E27FC236}">
                <a16:creationId xmlns:a16="http://schemas.microsoft.com/office/drawing/2014/main" id="{649BF20C-562E-400E-BEA6-1D5F81F2FE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Autofit/>
          </a:bodyPr>
          <a:lstStyle/>
          <a:p>
            <a:pPr rtl="0"/>
            <a:r>
              <a:rPr lang="fr-FR" sz="1500" kern="15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éditeur de code redéfini et optimisé pour la création et le débogage d'applications Web et Cloud modernes.</a:t>
            </a:r>
            <a:endParaRPr lang="fr-FR" sz="1500" dirty="0"/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318AFADE-B54F-4988-8000-B9336A39533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/>
          <a:lstStyle/>
          <a:p>
            <a:pPr rtl="0"/>
            <a:r>
              <a:rPr lang="fr-FR" dirty="0"/>
              <a:t>Notepad++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5AA25980-D334-4FC0-9091-936E53B8D32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Autofit/>
          </a:bodyPr>
          <a:lstStyle/>
          <a:p>
            <a:pPr rtl="0"/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Notepad est un logiciel de traitement de texte simple et basique souvent inclus avec les systèmes d'exploitation Windows.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9</a:t>
            </a:fld>
            <a:endParaRPr lang="fr-FR"/>
          </a:p>
        </p:txBody>
      </p:sp>
      <p:pic>
        <p:nvPicPr>
          <p:cNvPr id="16" name="Image 15" descr="Une image contenant texte, dessin humoristique, graphisme, Graphique&#10;&#10;Description générée automatiquement">
            <a:extLst>
              <a:ext uri="{FF2B5EF4-FFF2-40B4-BE49-F238E27FC236}">
                <a16:creationId xmlns:a16="http://schemas.microsoft.com/office/drawing/2014/main" id="{FBFB537E-F796-14E6-BFF5-782633FB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792" y="2555637"/>
            <a:ext cx="1731408" cy="1731408"/>
          </a:xfrm>
          <a:prstGeom prst="rect">
            <a:avLst/>
          </a:prstGeom>
        </p:spPr>
      </p:pic>
      <p:pic>
        <p:nvPicPr>
          <p:cNvPr id="26" name="Image 25" descr="Une image contenant étoile, Arts créatifs, triangle, créativité&#10;&#10;Description générée automatiquement">
            <a:extLst>
              <a:ext uri="{FF2B5EF4-FFF2-40B4-BE49-F238E27FC236}">
                <a16:creationId xmlns:a16="http://schemas.microsoft.com/office/drawing/2014/main" id="{89BF36DD-17B4-9F16-F6E3-A56116E39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243" y="2758559"/>
            <a:ext cx="1465360" cy="1394972"/>
          </a:xfrm>
          <a:prstGeom prst="rect">
            <a:avLst/>
          </a:prstGeom>
        </p:spPr>
      </p:pic>
      <p:pic>
        <p:nvPicPr>
          <p:cNvPr id="30" name="Image 29" descr="Une image contenant Graphique, capture d’écran, symbole, ligne&#10;&#10;Description générée automatiquement">
            <a:extLst>
              <a:ext uri="{FF2B5EF4-FFF2-40B4-BE49-F238E27FC236}">
                <a16:creationId xmlns:a16="http://schemas.microsoft.com/office/drawing/2014/main" id="{283AF0F9-8020-2F77-5303-74BD04631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504" y="2758559"/>
            <a:ext cx="1465360" cy="13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42992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Monolig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33_TF22318419_Win32" id="{C062C685-4AD8-43F3-8DE7-22C200D567C4}" vid="{98AFCDAB-92B1-4506-B98A-5C5B2F8D022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documentManagement/types"/>
    <ds:schemaRef ds:uri="http://purl.org/dc/dcmitype/"/>
    <ds:schemaRef ds:uri="230e9df3-be65-4c73-a93b-d1236ebd677e"/>
    <ds:schemaRef ds:uri="http://schemas.microsoft.com/office/infopath/2007/PartnerControls"/>
    <ds:schemaRef ds:uri="71af3243-3dd4-4a8d-8c0d-dd76da1f02a5"/>
    <ds:schemaRef ds:uri="http://www.w3.org/XML/1998/namespace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Argumentaire de vente épuré</Template>
  <TotalTime>599</TotalTime>
  <Words>450</Words>
  <Application>Microsoft Office PowerPoint</Application>
  <PresentationFormat>Grand écran</PresentationFormat>
  <Paragraphs>102</Paragraphs>
  <Slides>18</Slides>
  <Notes>18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Cambria</vt:lpstr>
      <vt:lpstr>Franklin Gothic Book</vt:lpstr>
      <vt:lpstr>Open Sans Condensed</vt:lpstr>
      <vt:lpstr>Open Sans Condensed Light</vt:lpstr>
      <vt:lpstr>Tenorite</vt:lpstr>
      <vt:lpstr>Times New Roman</vt:lpstr>
      <vt:lpstr>Monoligne</vt:lpstr>
      <vt:lpstr>Projet fin d’année : application mobile ‘news’</vt:lpstr>
      <vt:lpstr>Présentation PowerPoint</vt:lpstr>
      <vt:lpstr>Présentation PowerPoint</vt:lpstr>
      <vt:lpstr>Contexte de stage</vt:lpstr>
      <vt:lpstr>Présentation PowerPoint</vt:lpstr>
      <vt:lpstr>Contexte de Projet</vt:lpstr>
      <vt:lpstr>Étude fonctionnelle et technique</vt:lpstr>
      <vt:lpstr>Présentation PowerPoint</vt:lpstr>
      <vt:lpstr>OUTILS :</vt:lpstr>
      <vt:lpstr>Conception de projet</vt:lpstr>
      <vt:lpstr>Présentation PowerPoint</vt:lpstr>
      <vt:lpstr>Présentation PowerPoint</vt:lpstr>
      <vt:lpstr>Réalisation</vt:lpstr>
      <vt:lpstr>Présentation PowerPoint</vt:lpstr>
      <vt:lpstr>Présentation PowerPoint</vt:lpstr>
      <vt:lpstr>Présentation PowerPoint</vt:lpstr>
      <vt:lpstr>Simulation :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fin d’année : application mobile ‘news’</dc:title>
  <dc:creator>Zakaria Mairy</dc:creator>
  <cp:lastModifiedBy>Zakaria Mairy</cp:lastModifiedBy>
  <cp:revision>24</cp:revision>
  <dcterms:created xsi:type="dcterms:W3CDTF">2023-09-18T09:57:14Z</dcterms:created>
  <dcterms:modified xsi:type="dcterms:W3CDTF">2023-09-23T16:55:06Z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